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23.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1.xml" ContentType="application/vnd.openxmlformats-officedocument.presentationml.slide+xml"/>
  <Override PartName="/ppt/slides/slide8.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22.xml" ContentType="application/vnd.openxmlformats-officedocument.presentationml.slide+xml"/>
  <Override PartName="/ppt/slides/slide17.xml" ContentType="application/vnd.openxmlformats-officedocument.presentationml.slide+xml"/>
  <Override PartName="/ppt/slides/slide14.xml" ContentType="application/vnd.openxmlformats-officedocument.presentationml.slide+xml"/>
  <Override PartName="/ppt/slides/slide18.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7.xml" ContentType="application/vnd.openxmlformats-officedocument.presentationml.notesSlide+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15.xml" ContentType="application/vnd.openxmlformats-officedocument.presentationml.notesSlide+xml"/>
  <Override PartName="/ppt/notesSlides/notesSlide13.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14.xml" ContentType="application/vnd.openxmlformats-officedocument.presentationml.notesSlide+xml"/>
  <Override PartName="/ppt/notesSlides/notesSlide22.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23.xml" ContentType="application/vnd.openxmlformats-officedocument.presentationml.notesSlide+xml"/>
  <Override PartName="/ppt/notesSlides/notesSlide16.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theme/theme3.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57" r:id="rId1"/>
  </p:sldMasterIdLst>
  <p:notesMasterIdLst>
    <p:notesMasterId r:id="rId25"/>
  </p:notesMasterIdLst>
  <p:handoutMasterIdLst>
    <p:handoutMasterId r:id="rId26"/>
  </p:handoutMasterIdLst>
  <p:sldIdLst>
    <p:sldId id="256" r:id="rId2"/>
    <p:sldId id="257" r:id="rId3"/>
    <p:sldId id="258" r:id="rId4"/>
    <p:sldId id="259" r:id="rId5"/>
    <p:sldId id="260" r:id="rId6"/>
    <p:sldId id="261" r:id="rId7"/>
    <p:sldId id="262" r:id="rId8"/>
    <p:sldId id="280" r:id="rId9"/>
    <p:sldId id="265" r:id="rId10"/>
    <p:sldId id="267" r:id="rId11"/>
    <p:sldId id="263" r:id="rId12"/>
    <p:sldId id="281" r:id="rId13"/>
    <p:sldId id="268" r:id="rId14"/>
    <p:sldId id="282" r:id="rId15"/>
    <p:sldId id="283" r:id="rId16"/>
    <p:sldId id="275" r:id="rId17"/>
    <p:sldId id="284" r:id="rId18"/>
    <p:sldId id="286" r:id="rId19"/>
    <p:sldId id="285" r:id="rId20"/>
    <p:sldId id="316" r:id="rId21"/>
    <p:sldId id="277" r:id="rId22"/>
    <p:sldId id="278" r:id="rId23"/>
    <p:sldId id="279" r:id="rId24"/>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5" pos="3840" userDrawn="1">
          <p15:clr>
            <a:srgbClr val="A4A3A4"/>
          </p15:clr>
        </p15:guide>
        <p15:guide id="6" orient="horz" pos="2328" userDrawn="1">
          <p15:clr>
            <a:srgbClr val="A4A3A4"/>
          </p15:clr>
        </p15:guide>
      </p15:sldGuideLst>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angchenchenzjhw (chenchen, chang )" initials="C(c)" lastIdx="40" clrIdx="0">
    <p:extLst>
      <p:ext uri="{19B8F6BF-5375-455C-9EA6-DF929625EA0E}">
        <p15:presenceInfo xmlns:p15="http://schemas.microsoft.com/office/powerpoint/2012/main" userId="S-1-5-21-147214757-305610072-1517763936-5758566" providerId="AD"/>
      </p:ext>
    </p:extLst>
  </p:cmAuthor>
  <p:cmAuthor id="2" name="Zhanglinruizjhw (Leroy)" initials="Z(" lastIdx="51" clrIdx="1">
    <p:extLst>
      <p:ext uri="{19B8F6BF-5375-455C-9EA6-DF929625EA0E}">
        <p15:presenceInfo xmlns:p15="http://schemas.microsoft.com/office/powerpoint/2012/main" userId="S-1-5-21-147214757-305610072-1517763936-5615262" providerId="AD"/>
      </p:ext>
    </p:extLst>
  </p:cmAuthor>
  <p:cmAuthor id="3" name="Wuyuezjhw (Monk)" initials="W(" lastIdx="3" clrIdx="2">
    <p:extLst>
      <p:ext uri="{19B8F6BF-5375-455C-9EA6-DF929625EA0E}">
        <p15:presenceInfo xmlns:p15="http://schemas.microsoft.com/office/powerpoint/2012/main" userId="S-1-5-21-147214757-305610072-1517763936-319361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C7061"/>
    <a:srgbClr val="FFD17D"/>
    <a:srgbClr val="8BC9A0"/>
    <a:srgbClr val="00B0F0"/>
    <a:srgbClr val="D9D9D9"/>
    <a:srgbClr val="F4FBFE"/>
    <a:srgbClr val="99DFF9"/>
    <a:srgbClr val="FFFFFF"/>
    <a:srgbClr val="85C1D8"/>
    <a:srgbClr val="BDE7F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76284" autoAdjust="0"/>
  </p:normalViewPr>
  <p:slideViewPr>
    <p:cSldViewPr snapToGrid="0" snapToObjects="1">
      <p:cViewPr varScale="1">
        <p:scale>
          <a:sx n="125" d="100"/>
          <a:sy n="125" d="100"/>
        </p:scale>
        <p:origin x="870" y="108"/>
      </p:cViewPr>
      <p:guideLst>
        <p:guide pos="3840"/>
        <p:guide orient="horz" pos="232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71" d="100"/>
          <a:sy n="71" d="100"/>
        </p:scale>
        <p:origin x="2778" y="84"/>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8/27/2020</a:t>
            </a:fld>
            <a:endParaRPr lang="en-US">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32437" y="779463"/>
            <a:ext cx="5932800" cy="3337748"/>
          </a:xfrm>
          <a:prstGeom prst="rect">
            <a:avLst/>
          </a:prstGeom>
          <a:noFill/>
          <a:ln w="12700">
            <a:solidFill>
              <a:prstClr val="black"/>
            </a:solidFill>
          </a:ln>
        </p:spPr>
        <p:txBody>
          <a:bodyPr vert="horz" lIns="91440" tIns="45720" rIns="91440" bIns="45720" rtlCol="0" anchor="ctr"/>
          <a:lstStyle/>
          <a:p>
            <a:endParaRPr lang="en-US">
              <a:latin typeface="Huawei Sans" panose="020C0503030203020204" pitchFamily="34" charset="0"/>
            </a:endParaRPr>
          </a:p>
        </p:txBody>
      </p:sp>
      <p:sp>
        <p:nvSpPr>
          <p:cNvPr id="5" name="Notes Placeholder 4"/>
          <p:cNvSpPr>
            <a:spLocks noGrp="1"/>
          </p:cNvSpPr>
          <p:nvPr>
            <p:ph type="body" sz="quarter" idx="3"/>
          </p:nvPr>
        </p:nvSpPr>
        <p:spPr>
          <a:xfrm>
            <a:off x="432437" y="4596397"/>
            <a:ext cx="5932800" cy="510840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1pPr>
    <a:lvl2pPr marL="540000" indent="-180000" algn="l" defTabSz="1219304" rtl="0" eaLnBrk="1" latinLnBrk="0" hangingPunct="1">
      <a:lnSpc>
        <a:spcPct val="125000"/>
      </a:lnSpc>
      <a:spcAft>
        <a:spcPts val="600"/>
      </a:spcAft>
      <a:buClrTx/>
      <a:buFont typeface="Huawei Sans" panose="020C0503030203020204" pitchFamily="34" charset="0"/>
      <a:buChar char="▫"/>
      <a:defRPr sz="1100" kern="1200">
        <a:solidFill>
          <a:schemeClr val="tx1"/>
        </a:solidFill>
        <a:latin typeface="+mn-lt"/>
        <a:ea typeface="+mn-ea"/>
        <a:cs typeface="+mn-cs"/>
      </a:defRPr>
    </a:lvl2pPr>
    <a:lvl3pPr marL="900000" indent="-180000" algn="l" defTabSz="1219304" rtl="0" eaLnBrk="1" latinLnBrk="0" hangingPunct="1">
      <a:lnSpc>
        <a:spcPct val="125000"/>
      </a:lnSpc>
      <a:spcAft>
        <a:spcPts val="600"/>
      </a:spcAft>
      <a:buFont typeface="微软雅黑" panose="020B0503020204020204" pitchFamily="34" charset="-122"/>
      <a:buChar char="▪"/>
      <a:defRPr sz="1100" kern="1200">
        <a:solidFill>
          <a:schemeClr val="tx1"/>
        </a:solidFill>
        <a:latin typeface="+mn-lt"/>
        <a:ea typeface="+mn-ea"/>
        <a:cs typeface="+mn-cs"/>
      </a:defRPr>
    </a:lvl3pPr>
    <a:lvl4pPr marL="126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4pPr>
    <a:lvl5pPr marL="162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1976255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lang="en-US" sz="1100" b="0" i="0">
                <a:solidFill>
                  <a:schemeClr val="tx1"/>
                </a:solidFill>
                <a:latin typeface="Huawei Sans" panose="020C0503030203020204" pitchFamily="34" charset="0"/>
                <a:ea typeface="+mn-ea"/>
                <a:cs typeface="+mn-cs"/>
              </a:rPr>
              <a:t>The most</a:t>
            </a:r>
            <a:r>
              <a:rPr lang="en-US" sz="1100" b="0" i="0" baseline="0">
                <a:solidFill>
                  <a:schemeClr val="tx1"/>
                </a:solidFill>
                <a:latin typeface="Huawei Sans" panose="020C0503030203020204" pitchFamily="34" charset="0"/>
                <a:ea typeface="+mn-ea"/>
                <a:cs typeface="+mn-cs"/>
              </a:rPr>
              <a:t> significant</a:t>
            </a:r>
            <a:r>
              <a:rPr lang="en-US" sz="1100" b="0" i="0">
                <a:solidFill>
                  <a:schemeClr val="tx1"/>
                </a:solidFill>
                <a:latin typeface="Huawei Sans" panose="020C0503030203020204" pitchFamily="34" charset="0"/>
                <a:ea typeface="+mn-ea"/>
                <a:cs typeface="+mn-cs"/>
              </a:rPr>
              <a:t> 4 bits of an IPv4 multicast address are fixed as 1110, mapping the leftmost 25 bits of a multicast MAC address. Among the last 28 bits in the IPv4 address, only 23 bits are mapped to the rest bits in the MAC address, with 5 bits lost. For example, multicast IP addresses 224.0.1.1, 224.128.1.1, 225.0.1.1, and 239.128.1.1 are all mapped to multicast MAC address 01-00-5e-00-01-01. This must be taken into consideration during address assignment.</a:t>
            </a:r>
          </a:p>
          <a:p>
            <a:pPr>
              <a:lnSpc>
                <a:spcPct val="100000"/>
              </a:lnSpc>
            </a:pPr>
            <a:r>
              <a:rPr lang="en-US">
                <a:latin typeface="Huawei Sans" panose="020C0503030203020204" pitchFamily="34" charset="0"/>
              </a:rPr>
              <a:t>IETF believes that this will not cause great impact because there is a very low probability that two or more group addresses in the same LAN will be mapped to the same MAC address.</a:t>
            </a:r>
          </a:p>
          <a:p>
            <a:pPr>
              <a:lnSpc>
                <a:spcPct val="100000"/>
              </a:lnSpc>
            </a:pPr>
            <a:r>
              <a:rPr lang="en-US">
                <a:latin typeface="Huawei Sans" panose="020C0503030203020204" pitchFamily="34" charset="0"/>
              </a:rPr>
              <a:t>A multicast MAC address identifies a group of devices. The least significant bit of the first byte in a multicast MAC address is 1, for example, 0100-5e-00ab.</a:t>
            </a:r>
          </a:p>
          <a:p>
            <a:pPr>
              <a:lnSpc>
                <a:spcPct val="100000"/>
              </a:lnSpc>
            </a:pPr>
            <a:r>
              <a:rPr lang="en-US">
                <a:latin typeface="Huawei Sans" panose="020C0503030203020204" pitchFamily="34" charset="0"/>
              </a:rPr>
              <a:t>The devices identified by the same multicast MAC address are in the same multicast group. These devices listen to the data frames whose destination MAC address is this multicast MAC address. A unicast MAC address can be assigned to an Ethernet interface, whereas a multicast or broadcast MAC address cannot be assigned to any Ethernet interface. In other words, a multicast or broadcast MAC address cannot be used as the source MAC address of a data frame, but can be used as the destination MAC address of a data frame.</a:t>
            </a:r>
          </a:p>
          <a:p>
            <a:pPr>
              <a:lnSpc>
                <a:spcPct val="100000"/>
              </a:lnSpc>
            </a:pPr>
            <a:r>
              <a:rPr lang="en-US">
                <a:latin typeface="Huawei Sans" panose="020C0503030203020204" pitchFamily="34" charset="0"/>
              </a:rPr>
              <a:t>For example, the BPDU payload of the STP protocol is directly encapsulated in the Ethernet data frame, with the destination MAC address being 0180-c200-0000, which is a multicast MAC address. There are many similar examples, which are not listed here. These multicast MAC addresses are not associated with multicast IP addresses.</a:t>
            </a:r>
          </a:p>
          <a:p>
            <a:pPr>
              <a:lnSpc>
                <a:spcPct val="100000"/>
              </a:lnSpc>
            </a:pPr>
            <a:r>
              <a:rPr lang="en-US">
                <a:latin typeface="Huawei Sans" panose="020C0503030203020204" pitchFamily="34" charset="0"/>
              </a:rPr>
              <a:t>In addition, we need to pay special attention to the multicast MAC addresses that map multicast IP addresses. The multicast MAC addresses described in this course are of such a type.</a:t>
            </a:r>
          </a:p>
        </p:txBody>
      </p:sp>
      <p:sp>
        <p:nvSpPr>
          <p:cNvPr id="11" name="幻灯片图像占位符 10"/>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2132411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atin typeface="Huawei Sans" panose="020C0503030203020204" pitchFamily="34" charset="0"/>
              </a:rPr>
              <a:t>Multicast source: a sender of multicast traffic, such as a multimedia server. A multicast source does not need to run any multicast protocol. It only needs to send multicast data. </a:t>
            </a:r>
          </a:p>
          <a:p>
            <a:r>
              <a:rPr lang="en-US">
                <a:latin typeface="Huawei Sans" panose="020C0503030203020204" pitchFamily="34" charset="0"/>
              </a:rPr>
              <a:t>Multicast receiver: also called a multicast group member, is a device that expects to receive traffic of a specific multicast group, for example, a PC running multimedia live broadcast client software.</a:t>
            </a:r>
          </a:p>
          <a:p>
            <a:r>
              <a:rPr lang="en-US">
                <a:latin typeface="Huawei Sans" panose="020C0503030203020204" pitchFamily="34" charset="0"/>
              </a:rPr>
              <a:t>Multicast group: a group of receivers identified by a multicast address. User hosts (or other receiver devices) that have joined a multicast group become members of the group and can identify and receive the IP packets destined for the multicast group address.</a:t>
            </a:r>
          </a:p>
          <a:p>
            <a:r>
              <a:rPr lang="en-US">
                <a:latin typeface="Huawei Sans" panose="020C0503030203020204" pitchFamily="34" charset="0"/>
              </a:rPr>
              <a:t>Multicast router: a network device that supports multicast and runs multicast protocols. In addition to routers, switches and firewalls support multicast (depending on device models). Routers are used in this example.</a:t>
            </a:r>
          </a:p>
          <a:p>
            <a:r>
              <a:rPr lang="en-US">
                <a:latin typeface="Huawei Sans" panose="020C0503030203020204" pitchFamily="34" charset="0"/>
              </a:rPr>
              <a:t>First-hop router (FHR): a router that directly connects to the multicast source on the multicast forwarding path and is responsible for forwarding multicast data from the multicast source.</a:t>
            </a:r>
          </a:p>
          <a:p>
            <a:r>
              <a:rPr lang="en-US">
                <a:latin typeface="Huawei Sans" panose="020C0503030203020204" pitchFamily="34" charset="0"/>
              </a:rPr>
              <a:t>Last-hop router (LHR): a router that directly connects to multicast group members (receivers) on the multicast forwarding path and is responsible for forwarding multicast data to these members.</a:t>
            </a:r>
          </a:p>
          <a:p>
            <a:r>
              <a:rPr lang="en-US">
                <a:latin typeface="Huawei Sans" panose="020C0503030203020204" pitchFamily="34" charset="0"/>
              </a:rPr>
              <a:t>The Internet Group Management Protocol (IGMP) is a protocol in the TCP/IP protocol suite and manages group memberships between receiver hosts and immediately neighboring multicast routers.</a:t>
            </a:r>
          </a:p>
        </p:txBody>
      </p:sp>
      <p:sp>
        <p:nvSpPr>
          <p:cNvPr id="4" name="幻灯片图像占位符 3"/>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22248791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r>
              <a:rPr lang="en-US">
                <a:latin typeface="Huawei Sans" panose="020C0503030203020204" pitchFamily="34" charset="0"/>
              </a:rPr>
              <a:t>ASM characteristics:</a:t>
            </a:r>
          </a:p>
          <a:p>
            <a:pPr lvl="1"/>
            <a:r>
              <a:rPr lang="en-US">
                <a:latin typeface="Huawei Sans" panose="020C0503030203020204" pitchFamily="34" charset="0"/>
              </a:rPr>
              <a:t>In ASM, to improve security, multicast source filter policies can be configured on routers to permit or deny packets from some multicast sources. This filters data sent to receiver hosts.</a:t>
            </a:r>
          </a:p>
          <a:p>
            <a:pPr lvl="1"/>
            <a:r>
              <a:rPr lang="en-US">
                <a:latin typeface="Huawei Sans" panose="020C0503030203020204" pitchFamily="34" charset="0"/>
              </a:rPr>
              <a:t>In the ASM model, each group address must be unique on the entire multicast network. That is, an ASM group address can only be used by only one multicast application at a time. If two applications use the same ASM group address to send data, their receiver hosts receive data from two sources, which may cause network traffic congestion and affect the receiver hosts.</a:t>
            </a:r>
          </a:p>
          <a:p>
            <a:pPr lvl="0"/>
            <a:r>
              <a:rPr lang="en-US">
                <a:latin typeface="Huawei Sans" panose="020C0503030203020204" pitchFamily="34" charset="0"/>
              </a:rPr>
              <a:t>SSM characteristics:</a:t>
            </a:r>
          </a:p>
          <a:p>
            <a:pPr lvl="1"/>
            <a:r>
              <a:rPr lang="en-US">
                <a:latin typeface="Huawei Sans" panose="020C0503030203020204" pitchFamily="34" charset="0"/>
              </a:rPr>
              <a:t>The SSM model does not require globally unique group addresses, but the multicast source must be unique to multicast groups. That is, different applications on a source must use different SSM group addresses. Different applications on different sources can share one SSM group addresses because each source-group pair has an (S, G) entry. This model saves multicast group addresses without congesting the network.</a:t>
            </a:r>
          </a:p>
        </p:txBody>
      </p:sp>
    </p:spTree>
    <p:extLst>
      <p:ext uri="{BB962C8B-B14F-4D97-AF65-F5344CB8AC3E}">
        <p14:creationId xmlns:p14="http://schemas.microsoft.com/office/powerpoint/2010/main" val="33071041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8358651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6361216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r>
              <a:rPr lang="en-US">
                <a:latin typeface="Huawei Sans" panose="020C0503030203020204" pitchFamily="34" charset="0"/>
              </a:rPr>
              <a:t>The outbound interface of a multicast routing entry is usually determined by the multicast routing protocol.</a:t>
            </a:r>
          </a:p>
          <a:p>
            <a:r>
              <a:rPr lang="en-US">
                <a:latin typeface="Huawei Sans" panose="020C0503030203020204" pitchFamily="34" charset="0"/>
              </a:rPr>
              <a:t>Multicast routing protocols will be covered in the course of </a:t>
            </a:r>
            <a:r>
              <a:rPr lang="en-US" b="1">
                <a:latin typeface="Huawei Sans" panose="020C0503030203020204" pitchFamily="34" charset="0"/>
              </a:rPr>
              <a:t>PIM Implementation and Configuration</a:t>
            </a:r>
            <a:r>
              <a:rPr lang="en-US">
                <a:latin typeface="Huawei Sans" panose="020C0503030203020204" pitchFamily="34" charset="0"/>
              </a:rPr>
              <a:t>.</a:t>
            </a:r>
          </a:p>
          <a:p>
            <a:r>
              <a:rPr lang="en-US">
                <a:latin typeface="Huawei Sans" panose="020C0503030203020204" pitchFamily="34" charset="0"/>
              </a:rPr>
              <a:t>A multicast routing entry contains a multicast source and a multicast group. Therefore, it is also called an (S, G) entry.</a:t>
            </a:r>
          </a:p>
        </p:txBody>
      </p:sp>
    </p:spTree>
    <p:extLst>
      <p:ext uri="{BB962C8B-B14F-4D97-AF65-F5344CB8AC3E}">
        <p14:creationId xmlns:p14="http://schemas.microsoft.com/office/powerpoint/2010/main" val="26464019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atin typeface="Huawei Sans" panose="020C0503030203020204" pitchFamily="34" charset="0"/>
              </a:rPr>
              <a:t>Each multicast router searches its routing tables (unicast routing table and MBGP routing table or multicast static routing table) for the route to the packet source based on the source address of a received packet. Then, the multicast router checks whether the outbound interface of the route to the packet source is the same as the inbound interface of the received multicast packet. If they are the same, the router considers that the multicast packet was received through the correct interface and accepts it. This ensures the correct forwarding path and allows the router to accept the multicast packet only through one inbound interface. This process is called the RPF check.</a:t>
            </a:r>
          </a:p>
          <a:p>
            <a:endParaRPr lang="zh-CN" altLang="en-US" dirty="0">
              <a:latin typeface="Huawei Sans" panose="020C0503030203020204" pitchFamily="34" charset="0"/>
            </a:endParaRPr>
          </a:p>
        </p:txBody>
      </p:sp>
      <p:sp>
        <p:nvSpPr>
          <p:cNvPr id="4" name="幻灯片图像占位符 3"/>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613065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r>
              <a:rPr lang="en-US">
                <a:latin typeface="Huawei Sans" panose="020C0503030203020204" pitchFamily="34" charset="0"/>
              </a:rPr>
              <a:t>The router selects one of the three routes as the RPF route according to the following rules:</a:t>
            </a:r>
          </a:p>
          <a:p>
            <a:pPr lvl="1"/>
            <a:r>
              <a:rPr lang="en-US">
                <a:latin typeface="Huawei Sans" panose="020C0503030203020204" pitchFamily="34" charset="0"/>
              </a:rPr>
              <a:t>If route selection based on the longest match rule is configured, the router selects the route with the longest matching mask from the three routes.</a:t>
            </a:r>
          </a:p>
          <a:p>
            <a:pPr lvl="1"/>
            <a:r>
              <a:rPr lang="en-US">
                <a:latin typeface="Huawei Sans" panose="020C0503030203020204" pitchFamily="34" charset="0"/>
              </a:rPr>
              <a:t>If the masks of the three routes have the same length, the route with the highest preference is selected.</a:t>
            </a:r>
          </a:p>
          <a:p>
            <a:pPr lvl="1"/>
            <a:r>
              <a:rPr lang="en-US">
                <a:latin typeface="Huawei Sans" panose="020C0503030203020204" pitchFamily="34" charset="0"/>
              </a:rPr>
              <a:t>If the preferences of the three routes are also the same, the multicast static route, MBGP route, and unicast route are preferred in descending order.</a:t>
            </a:r>
          </a:p>
          <a:p>
            <a:pPr lvl="0"/>
            <a:r>
              <a:rPr lang="en-US">
                <a:latin typeface="Huawei Sans" panose="020C0503030203020204" pitchFamily="34" charset="0"/>
              </a:rPr>
              <a:t>MBGP:</a:t>
            </a:r>
          </a:p>
          <a:p>
            <a:pPr lvl="1"/>
            <a:r>
              <a:rPr lang="en-US">
                <a:latin typeface="Huawei Sans" panose="020C0503030203020204" pitchFamily="34" charset="0"/>
              </a:rPr>
              <a:t>MBGP is used to transmit multicast source-related routing entries.</a:t>
            </a:r>
          </a:p>
          <a:p>
            <a:pPr lvl="0"/>
            <a:r>
              <a:rPr lang="en-US">
                <a:latin typeface="Huawei Sans" panose="020C0503030203020204" pitchFamily="34" charset="0"/>
              </a:rPr>
              <a:t>Multicast static routing table:</a:t>
            </a:r>
          </a:p>
          <a:p>
            <a:pPr lvl="1"/>
            <a:r>
              <a:rPr lang="en-US">
                <a:latin typeface="Huawei Sans" panose="020C0503030203020204" pitchFamily="34" charset="0"/>
              </a:rPr>
              <a:t>It contains routes for which the mapping between the multicast source and the outbound interface is manually configured.</a:t>
            </a:r>
          </a:p>
        </p:txBody>
      </p:sp>
    </p:spTree>
    <p:extLst>
      <p:ext uri="{BB962C8B-B14F-4D97-AF65-F5344CB8AC3E}">
        <p14:creationId xmlns:p14="http://schemas.microsoft.com/office/powerpoint/2010/main" val="7178027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41108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r>
              <a:rPr lang="en-US">
                <a:latin typeface="Huawei Sans" panose="020C0503030203020204" pitchFamily="34" charset="0"/>
              </a:rPr>
              <a:t>The outbound interface of a multicast routing entry and multicast forwarding path are determined by a multicast routing protocol.</a:t>
            </a:r>
          </a:p>
          <a:p>
            <a:pPr lvl="1"/>
            <a:r>
              <a:rPr lang="en-US">
                <a:latin typeface="Huawei Sans" panose="020C0503030203020204" pitchFamily="34" charset="0"/>
              </a:rPr>
              <a:t>Multicast routing protocols include PIM, MBGP, and Multicast Source Discovery Protocol (MSDP).</a:t>
            </a:r>
          </a:p>
          <a:p>
            <a:pPr lvl="1"/>
            <a:r>
              <a:rPr lang="en-US">
                <a:latin typeface="Huawei Sans" panose="020C0503030203020204" pitchFamily="34" charset="0"/>
              </a:rPr>
              <a:t>For details about multicast routing protocols, see the course of </a:t>
            </a:r>
            <a:r>
              <a:rPr lang="en-US" b="1">
                <a:latin typeface="Huawei Sans" panose="020C0503030203020204" pitchFamily="34" charset="0"/>
              </a:rPr>
              <a:t>PIM Implementation and Configuration</a:t>
            </a:r>
            <a:r>
              <a:rPr lang="en-US">
                <a:latin typeface="Huawei Sans" panose="020C0503030203020204" pitchFamily="34" charset="0"/>
              </a:rPr>
              <a:t>.</a:t>
            </a:r>
          </a:p>
          <a:p>
            <a:r>
              <a:rPr lang="en-US">
                <a:latin typeface="Huawei Sans" panose="020C0503030203020204" pitchFamily="34" charset="0"/>
              </a:rPr>
              <a:t>The locations of multicast group members are advertised through IGMP.</a:t>
            </a:r>
          </a:p>
          <a:p>
            <a:pPr lvl="1"/>
            <a:r>
              <a:rPr lang="en-US">
                <a:latin typeface="Huawei Sans" panose="020C0503030203020204" pitchFamily="34" charset="0"/>
              </a:rPr>
              <a:t>For details about IGMP, see the course of </a:t>
            </a:r>
            <a:r>
              <a:rPr lang="en-US" b="1">
                <a:latin typeface="Huawei Sans" panose="020C0503030203020204" pitchFamily="34" charset="0"/>
              </a:rPr>
              <a:t>PIM Implementation and Configuration</a:t>
            </a:r>
            <a:r>
              <a:rPr lang="en-US">
                <a:latin typeface="Huawei Sans" panose="020C0503030203020204" pitchFamily="34" charset="0"/>
              </a:rPr>
              <a:t>.</a:t>
            </a:r>
          </a:p>
        </p:txBody>
      </p:sp>
    </p:spTree>
    <p:extLst>
      <p:ext uri="{BB962C8B-B14F-4D97-AF65-F5344CB8AC3E}">
        <p14:creationId xmlns:p14="http://schemas.microsoft.com/office/powerpoint/2010/main" val="3753405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0463328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787475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dirty="0">
                <a:latin typeface="Huawei Sans" panose="020C0503030203020204" pitchFamily="34" charset="0"/>
              </a:rPr>
              <a:t>C</a:t>
            </a:r>
          </a:p>
          <a:p>
            <a:pPr lvl="1"/>
            <a:r>
              <a:rPr lang="en-US" dirty="0">
                <a:latin typeface="Huawei Sans" panose="020C0503030203020204" pitchFamily="34" charset="0"/>
              </a:rPr>
              <a:t>The Internet Assigned Numbers Authority (IANA) allocates class D addresses for IPv4 multicast. An IPv4 address is 32 bits long, and the most</a:t>
            </a:r>
            <a:r>
              <a:rPr lang="en-US" baseline="0" dirty="0">
                <a:latin typeface="Huawei Sans" panose="020C0503030203020204" pitchFamily="34" charset="0"/>
              </a:rPr>
              <a:t> significant</a:t>
            </a:r>
            <a:r>
              <a:rPr lang="en-US" dirty="0">
                <a:latin typeface="Huawei Sans" panose="020C0503030203020204" pitchFamily="34" charset="0"/>
              </a:rPr>
              <a:t> 4 bits of a Class D IP address are 1110. Therefore, multicast IP addresses range from 224.0.0.0 to 239.255.255.255.</a:t>
            </a:r>
          </a:p>
          <a:p>
            <a:pPr marL="228600" indent="-228600" algn="l" defTabSz="1219304" rtl="0" eaLnBrk="1" latinLnBrk="0" hangingPunct="1">
              <a:lnSpc>
                <a:spcPct val="125000"/>
              </a:lnSpc>
              <a:spcAft>
                <a:spcPts val="600"/>
              </a:spcAft>
              <a:buFont typeface="+mj-lt"/>
              <a:buAutoNum type="arabicPeriod"/>
            </a:pPr>
            <a:r>
              <a:rPr lang="en-US" sz="1100" kern="1200" dirty="0">
                <a:solidFill>
                  <a:schemeClr val="tx1"/>
                </a:solidFill>
                <a:latin typeface="Huawei Sans" panose="020C0503030203020204" pitchFamily="34" charset="0"/>
                <a:ea typeface="+mn-ea"/>
                <a:cs typeface="+mn-cs"/>
              </a:rPr>
              <a:t>AC</a:t>
            </a:r>
          </a:p>
        </p:txBody>
      </p:sp>
      <p:sp>
        <p:nvSpPr>
          <p:cNvPr id="4" name="幻灯片图像占位符 3"/>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1965155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0205347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8688313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7342568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2987398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3645252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atin typeface="Huawei Sans" panose="020C0503030203020204" pitchFamily="34" charset="0"/>
              </a:rPr>
              <a:t>Unicast transmission is implemented between a source IP host and a destination IP host. Most of data is transmitted in unicast mode on a network. For example, email and online banking applications are implemented in unicast mode.</a:t>
            </a:r>
          </a:p>
          <a:p>
            <a:pPr lvl="1"/>
            <a:r>
              <a:rPr lang="en-US">
                <a:latin typeface="Huawei Sans" panose="020C0503030203020204" pitchFamily="34" charset="0"/>
              </a:rPr>
              <a:t>In unicast communication, each data packet has a specific destination IP address. For the same data, if there are multiple receivers, the server needs to send the same number of unicast data packets. If a large number of receivers exist, replication of the same data and transmission of a large number of duplicate copies intensify the pressure on the server, affect device performance, and consume a lot of link bandwidth resources. Therefore, the unicast mode is applicable to networks with only a small number of users. When there are a large number of users, the unicast mode cannot ensure the network transmission quality.</a:t>
            </a:r>
          </a:p>
          <a:p>
            <a:r>
              <a:rPr lang="en-US">
                <a:latin typeface="Huawei Sans" panose="020C0503030203020204" pitchFamily="34" charset="0"/>
              </a:rPr>
              <a:t>Broadcast transmission is implemented between a source IP host and all the other IP hosts on the local network. All hosts can receive data from the source host, regardless of whether they require the data.</a:t>
            </a:r>
          </a:p>
          <a:p>
            <a:pPr lvl="1"/>
            <a:r>
              <a:rPr lang="en-US">
                <a:latin typeface="Huawei Sans" panose="020C0503030203020204" pitchFamily="34" charset="0"/>
              </a:rPr>
              <a:t>Broadcast data packets are transmitted in a broadcast domain. Once a device sends a broadcast data packet, all other devices in the broadcast domain receive the packet and have to process it, which consumes resources. A large number of broadcast data packets will consume tremendous network bandwidth and device resources. The broadcast mode applies only to shared network segments, and cannot ensure information security and paid services.</a:t>
            </a: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8130016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atin typeface="Huawei Sans" panose="020C0503030203020204" pitchFamily="34" charset="0"/>
              </a:rPr>
              <a:t>Multicast transmission is implemented between one source IP host and a group of IP hosts, with transit nodes selectively replicating and forwarding data based on demands of receivers.</a:t>
            </a:r>
          </a:p>
          <a:p>
            <a:r>
              <a:rPr lang="en-US">
                <a:latin typeface="Huawei Sans" panose="020C0503030203020204" pitchFamily="34" charset="0"/>
              </a:rPr>
              <a:t>Multicast technologies efficiently implement P2MP service data transmission over an IP network, while conserving network bandwidth and reducing network loads.</a:t>
            </a:r>
          </a:p>
          <a:p>
            <a:r>
              <a:rPr lang="en-US">
                <a:latin typeface="Huawei Sans" panose="020C0503030203020204" pitchFamily="34" charset="0"/>
              </a:rPr>
              <a:t>Multicast distribution tree (MDT): a forwarding path of multicast traffic.</a:t>
            </a:r>
          </a:p>
        </p:txBody>
      </p:sp>
      <p:sp>
        <p:nvSpPr>
          <p:cNvPr id="4" name="幻灯片图像占位符 3"/>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1200156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496459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latin typeface="Huawei Sans" panose="020C0503030203020204" pitchFamily="34" charset="0"/>
              </a:rPr>
              <a:t>IPv4 multicast addresses:</a:t>
            </a:r>
          </a:p>
          <a:p>
            <a:pPr lvl="1"/>
            <a:r>
              <a:rPr lang="en-US" dirty="0">
                <a:latin typeface="Huawei Sans" panose="020C0503030203020204" pitchFamily="34" charset="0"/>
              </a:rPr>
              <a:t>The IPv4 address space is divided into five classes, class A to class E. Class D addresses are IPv4 multicast addresses, ranging from 224.0.0.0 to 239.255.255.255. These addresses identify multicast groups and can only be used as destination addresses of multicast packets, not as source addresses.</a:t>
            </a:r>
          </a:p>
          <a:p>
            <a:pPr lvl="1"/>
            <a:r>
              <a:rPr lang="en-US" dirty="0">
                <a:latin typeface="Huawei Sans" panose="020C0503030203020204" pitchFamily="34" charset="0"/>
              </a:rPr>
              <a:t>Source addresses of IPv4 multicast packets are IPv4 unicast addresses, which can be class A, class B, or class C addresses and cannot be class D or class E addresses.</a:t>
            </a:r>
          </a:p>
          <a:p>
            <a:pPr lvl="1"/>
            <a:r>
              <a:rPr lang="en-US" dirty="0">
                <a:latin typeface="Huawei Sans" panose="020C0503030203020204" pitchFamily="34" charset="0"/>
              </a:rPr>
              <a:t>All receivers of a multicast group are identified by the same IPv4 multicast group address at the network layer. Once a user joins the multicast group, the user can receive IP multicast packets with the group address as the destination address.</a:t>
            </a:r>
          </a:p>
        </p:txBody>
      </p:sp>
      <p:sp>
        <p:nvSpPr>
          <p:cNvPr id="4" name="幻灯片图像占位符 3"/>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0752898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1102353011"/>
              </p:ext>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376427">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2471321119"/>
              </p:ext>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31094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9904703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23"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24"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25"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7" name="组合 26"/>
          <p:cNvGrpSpPr/>
          <p:nvPr userDrawn="1"/>
        </p:nvGrpSpPr>
        <p:grpSpPr>
          <a:xfrm>
            <a:off x="479376" y="424270"/>
            <a:ext cx="495619" cy="592462"/>
            <a:chOff x="5554662" y="2422526"/>
            <a:chExt cx="690564" cy="825500"/>
          </a:xfrm>
          <a:solidFill>
            <a:schemeClr val="bg1"/>
          </a:solidFill>
        </p:grpSpPr>
        <p:sp>
          <p:nvSpPr>
            <p:cNvPr id="28"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1"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8215235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1"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2"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3"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4"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5" name="组合 14"/>
          <p:cNvGrpSpPr/>
          <p:nvPr userDrawn="1"/>
        </p:nvGrpSpPr>
        <p:grpSpPr>
          <a:xfrm>
            <a:off x="515380" y="490848"/>
            <a:ext cx="470694" cy="475421"/>
            <a:chOff x="5540375" y="2868613"/>
            <a:chExt cx="1106488" cy="1117600"/>
          </a:xfrm>
          <a:solidFill>
            <a:schemeClr val="bg1"/>
          </a:solidFill>
        </p:grpSpPr>
        <p:sp>
          <p:nvSpPr>
            <p:cNvPr id="16"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5519249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798509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12"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13"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14"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79376" y="480268"/>
            <a:ext cx="496581" cy="496581"/>
            <a:chOff x="4485904" y="3429000"/>
            <a:chExt cx="2003425" cy="2003425"/>
          </a:xfrm>
          <a:solidFill>
            <a:schemeClr val="bg1"/>
          </a:solidFill>
        </p:grpSpPr>
        <p:sp>
          <p:nvSpPr>
            <p:cNvPr id="17"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9"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8892175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14" name="文本占位符 6"/>
          <p:cNvSpPr>
            <a:spLocks noGrp="1"/>
          </p:cNvSpPr>
          <p:nvPr>
            <p:ph type="body" sz="quarter" idx="10"/>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sp>
        <p:nvSpPr>
          <p:cNvPr id="15"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16"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8" name="组合 17"/>
          <p:cNvGrpSpPr/>
          <p:nvPr userDrawn="1"/>
        </p:nvGrpSpPr>
        <p:grpSpPr>
          <a:xfrm>
            <a:off x="515380" y="456929"/>
            <a:ext cx="461963" cy="485190"/>
            <a:chOff x="-779463" y="1835151"/>
            <a:chExt cx="1136650" cy="1193799"/>
          </a:xfrm>
          <a:solidFill>
            <a:schemeClr val="bg1"/>
          </a:solidFill>
        </p:grpSpPr>
        <p:sp>
          <p:nvSpPr>
            <p:cNvPr id="19" name="Freeform 6"/>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7"/>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8"/>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2" name="Freeform 9"/>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0"/>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4" name="Freeform 11"/>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5194263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148952" y="2637135"/>
            <a:ext cx="3894096" cy="1598831"/>
            <a:chOff x="4302972" y="2345035"/>
            <a:chExt cx="3895617" cy="1598831"/>
          </a:xfrm>
        </p:grpSpPr>
        <p:sp>
          <p:nvSpPr>
            <p:cNvPr id="14" name="矩形 13"/>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5" name="矩形 14"/>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232124566"/>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1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41"/>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19" name="文本占位符 29"/>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0"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1" name="图片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19483940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27"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3971101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3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4977555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9" name="组合 28"/>
          <p:cNvGrpSpPr/>
          <p:nvPr userDrawn="1"/>
        </p:nvGrpSpPr>
        <p:grpSpPr>
          <a:xfrm>
            <a:off x="587388" y="515379"/>
            <a:ext cx="358335" cy="426359"/>
            <a:chOff x="3295650" y="230188"/>
            <a:chExt cx="936625" cy="1114426"/>
          </a:xfrm>
          <a:solidFill>
            <a:schemeClr val="bg1"/>
          </a:solidFill>
        </p:grpSpPr>
        <p:sp>
          <p:nvSpPr>
            <p:cNvPr id="30"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5"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32509418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0" name="内容占位符 6"/>
          <p:cNvSpPr>
            <a:spLocks noGrp="1"/>
          </p:cNvSpPr>
          <p:nvPr>
            <p:ph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2"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3"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4" name="组合 13"/>
          <p:cNvGrpSpPr/>
          <p:nvPr userDrawn="1"/>
        </p:nvGrpSpPr>
        <p:grpSpPr>
          <a:xfrm>
            <a:off x="587388" y="505779"/>
            <a:ext cx="374708" cy="445558"/>
            <a:chOff x="-1647825" y="2492375"/>
            <a:chExt cx="1947863" cy="2316163"/>
          </a:xfrm>
          <a:solidFill>
            <a:schemeClr val="bg1"/>
          </a:solidFill>
        </p:grpSpPr>
        <p:sp>
          <p:nvSpPr>
            <p:cNvPr id="15"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6"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8252762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29124808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0"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dirty="0"/>
              <a:t>Title</a:t>
            </a:r>
            <a:endParaRPr lang="zh-CN" altLang="en-US" dirty="0"/>
          </a:p>
        </p:txBody>
      </p:sp>
    </p:spTree>
    <p:extLst>
      <p:ext uri="{BB962C8B-B14F-4D97-AF65-F5344CB8AC3E}">
        <p14:creationId xmlns:p14="http://schemas.microsoft.com/office/powerpoint/2010/main" val="13689955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9#全白背景">
    <p:spTree>
      <p:nvGrpSpPr>
        <p:cNvPr id="1" name=""/>
        <p:cNvGrpSpPr/>
        <p:nvPr/>
      </p:nvGrpSpPr>
      <p:grpSpPr>
        <a:xfrm>
          <a:off x="0" y="0"/>
          <a:ext cx="0" cy="0"/>
          <a:chOff x="0" y="0"/>
          <a:chExt cx="0" cy="0"/>
        </a:xfrm>
      </p:grpSpPr>
      <p:grpSp>
        <p:nvGrpSpPr>
          <p:cNvPr id="2" name="组合 1"/>
          <p:cNvGrpSpPr/>
          <p:nvPr userDrawn="1"/>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xmlns="" id="{32AEB80E-D574-4C1A-9EB9-3369A2BB96C5}"/>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4" name="矩形 3">
              <a:extLst>
                <a:ext uri="{FF2B5EF4-FFF2-40B4-BE49-F238E27FC236}">
                  <a16:creationId xmlns:a16="http://schemas.microsoft.com/office/drawing/2014/main" xmlns="" id="{E94F5345-F49B-42D0-B35C-CA4FB19A3DA6}"/>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5" name="矩形 4">
              <a:extLst>
                <a:ext uri="{FF2B5EF4-FFF2-40B4-BE49-F238E27FC236}">
                  <a16:creationId xmlns:a16="http://schemas.microsoft.com/office/drawing/2014/main" xmlns="" id="{BA62EB75-581F-4CD2-92A6-87BDFE3BDBC3}"/>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6" name="矩形 5">
              <a:extLst>
                <a:ext uri="{FF2B5EF4-FFF2-40B4-BE49-F238E27FC236}">
                  <a16:creationId xmlns:a16="http://schemas.microsoft.com/office/drawing/2014/main" xmlns="" id="{947DE7E3-EC9F-4331-B252-7BCE51B7F0DA}"/>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7" name="矩形 6">
              <a:extLst>
                <a:ext uri="{FF2B5EF4-FFF2-40B4-BE49-F238E27FC236}">
                  <a16:creationId xmlns:a16="http://schemas.microsoft.com/office/drawing/2014/main" xmlns="" id="{BE210CD8-3823-4C2E-B3EA-E42C40CFB29F}"/>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8" name="矩形 7">
              <a:extLst>
                <a:ext uri="{FF2B5EF4-FFF2-40B4-BE49-F238E27FC236}">
                  <a16:creationId xmlns:a16="http://schemas.microsoft.com/office/drawing/2014/main" xmlns="" id="{BE8A406D-0F03-42D8-9159-77B9DE9EB30E}"/>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9" name="文本框 8">
              <a:extLst>
                <a:ext uri="{FF2B5EF4-FFF2-40B4-BE49-F238E27FC236}">
                  <a16:creationId xmlns:a16="http://schemas.microsoft.com/office/drawing/2014/main" xmlns="" id="{98A3A11A-AB61-497E-B3AE-12E999A6BBBA}"/>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a16="http://schemas.microsoft.com/office/drawing/2014/main" xmlns="" id="{CF824ACE-31EE-452D-A81D-32E189AFE158}"/>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a16="http://schemas.microsoft.com/office/drawing/2014/main" xmlns="" id="{7399143C-FDAD-45F1-BC44-030BD92ABA98}"/>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a16="http://schemas.microsoft.com/office/drawing/2014/main" xmlns="" id="{308D80BD-0AC4-4D30-BDF8-F241047905A7}"/>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a16="http://schemas.microsoft.com/office/drawing/2014/main" xmlns="" id="{B9CBC549-23CA-4012-B493-FF768D1829F1}"/>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a16="http://schemas.microsoft.com/office/drawing/2014/main" xmlns="" id="{DA49D1AE-05B4-4A19-9F6F-8B89D09C41DD}"/>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1016961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7" name="Title Placeholder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dirty="0"/>
              <a:t>Click to Edit</a:t>
            </a:r>
            <a:endParaRPr lang="zh-CN" altLang="en-US" dirty="0"/>
          </a:p>
        </p:txBody>
      </p:sp>
      <p:sp>
        <p:nvSpPr>
          <p:cNvPr id="8" name="Rectangle 57"/>
          <p:cNvSpPr>
            <a:spLocks noGrp="1" noChangeArrowheads="1"/>
          </p:cNvSpPr>
          <p:nvPr>
            <p:ph type="body" idx="1"/>
          </p:nvPr>
        </p:nvSpPr>
        <p:spPr bwMode="auto">
          <a:xfrm>
            <a:off x="448290" y="1248073"/>
            <a:ext cx="11307600"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r>
              <a:rPr lang="en-US" altLang="zh-CN" dirty="0"/>
              <a:t>0</a:t>
            </a:r>
            <a:endParaRPr lang="zh-CN" altLang="en-US" dirty="0"/>
          </a:p>
        </p:txBody>
      </p:sp>
      <p:pic>
        <p:nvPicPr>
          <p:cNvPr id="24" name="图片 23"/>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sp>
        <p:nvSpPr>
          <p:cNvPr id="25" name="Rectangle 69"/>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6"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grpSp>
        <p:nvGrpSpPr>
          <p:cNvPr id="3" name="组合 2"/>
          <p:cNvGrpSpPr/>
          <p:nvPr userDrawn="1"/>
        </p:nvGrpSpPr>
        <p:grpSpPr>
          <a:xfrm>
            <a:off x="12162526" y="3916624"/>
            <a:ext cx="1088654" cy="2144829"/>
            <a:chOff x="12162526" y="3916624"/>
            <a:chExt cx="1088654" cy="2144829"/>
          </a:xfrm>
        </p:grpSpPr>
        <p:sp>
          <p:nvSpPr>
            <p:cNvPr id="55" name="矩形 54">
              <a:extLst>
                <a:ext uri="{FF2B5EF4-FFF2-40B4-BE49-F238E27FC236}">
                  <a16:creationId xmlns:a16="http://schemas.microsoft.com/office/drawing/2014/main" xmlns="" id="{32AEB80E-D574-4C1A-9EB9-3369A2BB96C5}"/>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6" name="矩形 55">
              <a:extLst>
                <a:ext uri="{FF2B5EF4-FFF2-40B4-BE49-F238E27FC236}">
                  <a16:creationId xmlns:a16="http://schemas.microsoft.com/office/drawing/2014/main" xmlns="" id="{E94F5345-F49B-42D0-B35C-CA4FB19A3DA6}"/>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7" name="矩形 56">
              <a:extLst>
                <a:ext uri="{FF2B5EF4-FFF2-40B4-BE49-F238E27FC236}">
                  <a16:creationId xmlns:a16="http://schemas.microsoft.com/office/drawing/2014/main" xmlns="" id="{BA62EB75-581F-4CD2-92A6-87BDFE3BDBC3}"/>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8" name="矩形 57">
              <a:extLst>
                <a:ext uri="{FF2B5EF4-FFF2-40B4-BE49-F238E27FC236}">
                  <a16:creationId xmlns:a16="http://schemas.microsoft.com/office/drawing/2014/main" xmlns="" id="{947DE7E3-EC9F-4331-B252-7BCE51B7F0D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9" name="矩形 58">
              <a:extLst>
                <a:ext uri="{FF2B5EF4-FFF2-40B4-BE49-F238E27FC236}">
                  <a16:creationId xmlns:a16="http://schemas.microsoft.com/office/drawing/2014/main" xmlns="" id="{BE210CD8-3823-4C2E-B3EA-E42C40CFB29F}"/>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0" name="文本框 59">
              <a:extLst>
                <a:ext uri="{FF2B5EF4-FFF2-40B4-BE49-F238E27FC236}">
                  <a16:creationId xmlns:a16="http://schemas.microsoft.com/office/drawing/2014/main" xmlns="" id="{98A3A11A-AB61-497E-B3AE-12E999A6BBBA}"/>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61" name="文本框 60">
              <a:extLst>
                <a:ext uri="{FF2B5EF4-FFF2-40B4-BE49-F238E27FC236}">
                  <a16:creationId xmlns:a16="http://schemas.microsoft.com/office/drawing/2014/main" xmlns="" id="{CF824ACE-31EE-452D-A81D-32E189AFE158}"/>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62" name="文本框 61">
              <a:extLst>
                <a:ext uri="{FF2B5EF4-FFF2-40B4-BE49-F238E27FC236}">
                  <a16:creationId xmlns:a16="http://schemas.microsoft.com/office/drawing/2014/main" xmlns="" id="{7399143C-FDAD-45F1-BC44-030BD92ABA98}"/>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63" name="文本框 62">
              <a:extLst>
                <a:ext uri="{FF2B5EF4-FFF2-40B4-BE49-F238E27FC236}">
                  <a16:creationId xmlns:a16="http://schemas.microsoft.com/office/drawing/2014/main" xmlns="" id="{308D80BD-0AC4-4D30-BDF8-F241047905A7}"/>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64" name="文本框 63">
              <a:extLst>
                <a:ext uri="{FF2B5EF4-FFF2-40B4-BE49-F238E27FC236}">
                  <a16:creationId xmlns:a16="http://schemas.microsoft.com/office/drawing/2014/main" xmlns="" id="{B9CBC549-23CA-4012-B493-FF768D1829F1}"/>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65" name="矩形 64">
              <a:extLst>
                <a:ext uri="{FF2B5EF4-FFF2-40B4-BE49-F238E27FC236}">
                  <a16:creationId xmlns:a16="http://schemas.microsoft.com/office/drawing/2014/main" xmlns="" id="{BE210CD8-3823-4C2E-B3EA-E42C40CFB29F}"/>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6" name="矩形 65">
              <a:extLst>
                <a:ext uri="{FF2B5EF4-FFF2-40B4-BE49-F238E27FC236}">
                  <a16:creationId xmlns:a16="http://schemas.microsoft.com/office/drawing/2014/main" xmlns="" id="{BE210CD8-3823-4C2E-B3EA-E42C40CFB29F}"/>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7" name="文本框 66">
              <a:extLst>
                <a:ext uri="{FF2B5EF4-FFF2-40B4-BE49-F238E27FC236}">
                  <a16:creationId xmlns:a16="http://schemas.microsoft.com/office/drawing/2014/main" xmlns="" id="{B9CBC549-23CA-4012-B493-FF768D1829F1}"/>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68" name="矩形 67">
              <a:extLst>
                <a:ext uri="{FF2B5EF4-FFF2-40B4-BE49-F238E27FC236}">
                  <a16:creationId xmlns:a16="http://schemas.microsoft.com/office/drawing/2014/main" xmlns="" id="{947DE7E3-EC9F-4331-B252-7BCE51B7F0DA}"/>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69" name="文本框 68">
              <a:extLst>
                <a:ext uri="{FF2B5EF4-FFF2-40B4-BE49-F238E27FC236}">
                  <a16:creationId xmlns:a16="http://schemas.microsoft.com/office/drawing/2014/main" xmlns="" id="{308D80BD-0AC4-4D30-BDF8-F241047905A7}"/>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2669543872"/>
      </p:ext>
    </p:extLst>
  </p:cSld>
  <p:clrMap bg1="lt1" tx1="dk1" bg2="lt2" tx2="dk2" accent1="accent1" accent2="accent2" accent3="accent3" accent4="accent4" accent5="accent5" accent6="accent6" hlink="hlink" folHlink="folHlink"/>
  <p:sldLayoutIdLst>
    <p:sldLayoutId id="2147483858" r:id="rId1"/>
    <p:sldLayoutId id="2147483859" r:id="rId2"/>
    <p:sldLayoutId id="2147483860" r:id="rId3"/>
    <p:sldLayoutId id="2147483861" r:id="rId4"/>
    <p:sldLayoutId id="2147483862" r:id="rId5"/>
    <p:sldLayoutId id="2147483863" r:id="rId6"/>
    <p:sldLayoutId id="2147483864" r:id="rId7"/>
    <p:sldLayoutId id="2147483865" r:id="rId8"/>
    <p:sldLayoutId id="2147483866" r:id="rId9"/>
    <p:sldLayoutId id="2147483867" r:id="rId10"/>
    <p:sldLayoutId id="2147483868" r:id="rId11"/>
    <p:sldLayoutId id="2147483869" r:id="rId12"/>
    <p:sldLayoutId id="2147483870" r:id="rId13"/>
    <p:sldLayoutId id="2147483871" r:id="rId14"/>
    <p:sldLayoutId id="2147483872" r:id="rId15"/>
  </p:sldLayoutIdLst>
  <p:txStyles>
    <p:titleStyle>
      <a:lvl1pPr algn="l" defTabSz="914034" rtl="0" eaLnBrk="1" fontAlgn="ctr" latinLnBrk="0" hangingPunct="1">
        <a:lnSpc>
          <a:spcPct val="90000"/>
        </a:lnSpc>
        <a:spcBef>
          <a:spcPct val="0"/>
        </a:spcBef>
        <a:buNone/>
        <a:defRPr sz="3499" kern="1200">
          <a:solidFill>
            <a:schemeClr val="tx1"/>
          </a:solidFill>
          <a:latin typeface="Huawei Sans" panose="020C0503030203020204" pitchFamily="34" charset="0"/>
          <a:ea typeface="方正兰亭黑简体" panose="02000000000000000000" pitchFamily="2" charset="-122"/>
          <a:cs typeface="+mj-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p15:clr>
            <a:srgbClr val="F26B43"/>
          </p15:clr>
        </p15:guide>
        <p15:guide id="2" pos="7401">
          <p15:clr>
            <a:srgbClr val="F26B43"/>
          </p15:clr>
        </p15:guide>
        <p15:guide id="3" orient="horz" pos="2341">
          <p15:clr>
            <a:srgbClr val="F26B43"/>
          </p15:clr>
        </p15:guide>
        <p15:guide id="4" orient="horz" pos="4020">
          <p15:clr>
            <a:srgbClr val="F26B43"/>
          </p15:clr>
        </p15:guide>
        <p15:guide id="5" orient="horz" pos="777">
          <p15:clr>
            <a:srgbClr val="F26B43"/>
          </p15:clr>
        </p15:guide>
        <p15:guide id="6" pos="3840">
          <p15:clr>
            <a:srgbClr val="F26B43"/>
          </p15:clr>
        </p15:guide>
        <p15:guide id="7" orient="horz" pos="45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xmlns="" id="{7BE4AEF2-4D41-4F74-B8EB-CAAF9FEAD704}"/>
              </a:ext>
            </a:extLst>
          </p:cNvPr>
          <p:cNvSpPr>
            <a:spLocks noGrp="1"/>
          </p:cNvSpPr>
          <p:nvPr>
            <p:ph type="body" sz="quarter" idx="17"/>
          </p:nvPr>
        </p:nvSpPr>
        <p:spPr bwMode="gray"/>
        <p:txBody>
          <a:bodyPr/>
          <a:lstStyle/>
          <a:p>
            <a:endParaRPr lang="en-US"/>
          </a:p>
        </p:txBody>
      </p:sp>
      <p:sp>
        <p:nvSpPr>
          <p:cNvPr id="5" name="Text Placeholder 4">
            <a:extLst>
              <a:ext uri="{FF2B5EF4-FFF2-40B4-BE49-F238E27FC236}">
                <a16:creationId xmlns:a16="http://schemas.microsoft.com/office/drawing/2014/main" xmlns="" id="{B02FF791-17EE-4C2B-ABC6-F0B626A4D6D0}"/>
              </a:ext>
            </a:extLst>
          </p:cNvPr>
          <p:cNvSpPr>
            <a:spLocks noGrp="1"/>
          </p:cNvSpPr>
          <p:nvPr>
            <p:ph type="body" sz="quarter" idx="18"/>
          </p:nvPr>
        </p:nvSpPr>
        <p:spPr bwMode="gray"/>
        <p:txBody>
          <a:bodyPr/>
          <a:lstStyle/>
          <a:p>
            <a:endParaRPr lang="en-US"/>
          </a:p>
        </p:txBody>
      </p:sp>
      <p:sp>
        <p:nvSpPr>
          <p:cNvPr id="28" name="Text Placeholder 27">
            <a:extLst>
              <a:ext uri="{FF2B5EF4-FFF2-40B4-BE49-F238E27FC236}">
                <a16:creationId xmlns:a16="http://schemas.microsoft.com/office/drawing/2014/main" xmlns="" id="{BA20AAAD-1B46-4D20-8531-7737AD751256}"/>
              </a:ext>
            </a:extLst>
          </p:cNvPr>
          <p:cNvSpPr>
            <a:spLocks noGrp="1"/>
          </p:cNvSpPr>
          <p:nvPr>
            <p:ph type="body" sz="quarter" idx="19"/>
          </p:nvPr>
        </p:nvSpPr>
        <p:spPr bwMode="gray"/>
        <p:txBody>
          <a:bodyPr/>
          <a:lstStyle/>
          <a:p>
            <a:endParaRPr lang="en-US"/>
          </a:p>
        </p:txBody>
      </p:sp>
      <p:sp>
        <p:nvSpPr>
          <p:cNvPr id="29" name="Text Placeholder 28">
            <a:extLst>
              <a:ext uri="{FF2B5EF4-FFF2-40B4-BE49-F238E27FC236}">
                <a16:creationId xmlns:a16="http://schemas.microsoft.com/office/drawing/2014/main" xmlns="" id="{E0478C9C-BA2A-4F3A-B979-6129854A260E}"/>
              </a:ext>
            </a:extLst>
          </p:cNvPr>
          <p:cNvSpPr>
            <a:spLocks noGrp="1"/>
          </p:cNvSpPr>
          <p:nvPr>
            <p:ph type="body" sz="quarter" idx="20"/>
          </p:nvPr>
        </p:nvSpPr>
        <p:spPr bwMode="gray"/>
        <p:txBody>
          <a:bodyPr/>
          <a:lstStyle/>
          <a:p>
            <a:endParaRPr lang="en-US"/>
          </a:p>
        </p:txBody>
      </p:sp>
      <p:sp>
        <p:nvSpPr>
          <p:cNvPr id="2" name="文本占位符 1"/>
          <p:cNvSpPr>
            <a:spLocks noGrp="1"/>
          </p:cNvSpPr>
          <p:nvPr>
            <p:ph type="body" sz="quarter" idx="13"/>
          </p:nvPr>
        </p:nvSpPr>
        <p:spPr bwMode="gray"/>
        <p:txBody>
          <a:bodyPr wrap="square">
            <a:noAutofit/>
          </a:bodyPr>
          <a:lstStyle/>
          <a:p>
            <a:pPr fontAlgn="ctr"/>
            <a:r>
              <a:rPr lang="en-US" dirty="0">
                <a:latin typeface="Huawei Sans" panose="020C0503030203020204" pitchFamily="34" charset="0"/>
              </a:rPr>
              <a:t>Chang </a:t>
            </a:r>
            <a:r>
              <a:rPr lang="en-US" dirty="0" err="1">
                <a:latin typeface="Huawei Sans" panose="020C0503030203020204" pitchFamily="34" charset="0"/>
              </a:rPr>
              <a:t>Chenchen</a:t>
            </a:r>
            <a:r>
              <a:rPr lang="en-US" dirty="0">
                <a:latin typeface="Huawei Sans" panose="020C0503030203020204" pitchFamily="34" charset="0"/>
              </a:rPr>
              <a:t>/cwx594171</a:t>
            </a:r>
          </a:p>
        </p:txBody>
      </p:sp>
      <p:sp>
        <p:nvSpPr>
          <p:cNvPr id="3" name="文本占位符 2"/>
          <p:cNvSpPr>
            <a:spLocks noGrp="1"/>
          </p:cNvSpPr>
          <p:nvPr>
            <p:ph type="body" sz="quarter" idx="14"/>
          </p:nvPr>
        </p:nvSpPr>
        <p:spPr bwMode="gray"/>
        <p:txBody>
          <a:bodyPr wrap="square">
            <a:noAutofit/>
          </a:bodyPr>
          <a:lstStyle/>
          <a:p>
            <a:r>
              <a:rPr lang="en-US" dirty="0">
                <a:latin typeface="Huawei Sans" panose="020C0503030203020204" pitchFamily="34" charset="0"/>
              </a:rPr>
              <a:t>2019.12.03</a:t>
            </a:r>
          </a:p>
        </p:txBody>
      </p:sp>
      <p:sp>
        <p:nvSpPr>
          <p:cNvPr id="32" name="文本占位符 31"/>
          <p:cNvSpPr>
            <a:spLocks noGrp="1"/>
          </p:cNvSpPr>
          <p:nvPr>
            <p:ph type="body" sz="quarter" idx="15"/>
          </p:nvPr>
        </p:nvSpPr>
        <p:spPr bwMode="gray"/>
        <p:txBody>
          <a:bodyPr wrap="square">
            <a:noAutofit/>
          </a:bodyPr>
          <a:lstStyle/>
          <a:p>
            <a:pPr fontAlgn="ctr"/>
            <a:r>
              <a:rPr lang="en-US" dirty="0">
                <a:latin typeface="Huawei Sans" panose="020C0503030203020204" pitchFamily="34" charset="0"/>
              </a:rPr>
              <a:t>Wu Yue/wwx291773</a:t>
            </a:r>
          </a:p>
        </p:txBody>
      </p:sp>
      <p:sp>
        <p:nvSpPr>
          <p:cNvPr id="33" name="文本占位符 32"/>
          <p:cNvSpPr>
            <a:spLocks noGrp="1"/>
          </p:cNvSpPr>
          <p:nvPr>
            <p:ph type="body" sz="quarter" idx="16"/>
          </p:nvPr>
        </p:nvSpPr>
        <p:spPr bwMode="gray"/>
        <p:txBody>
          <a:bodyPr wrap="square">
            <a:noAutofit/>
          </a:bodyPr>
          <a:lstStyle/>
          <a:p>
            <a:r>
              <a:rPr lang="en-US" dirty="0">
                <a:latin typeface="Huawei Sans" panose="020C0503030203020204" pitchFamily="34" charset="0"/>
              </a:rPr>
              <a:t>2020.6.17</a:t>
            </a:r>
          </a:p>
        </p:txBody>
      </p:sp>
      <p:sp>
        <p:nvSpPr>
          <p:cNvPr id="30" name="Text Placeholder 29">
            <a:extLst>
              <a:ext uri="{FF2B5EF4-FFF2-40B4-BE49-F238E27FC236}">
                <a16:creationId xmlns:a16="http://schemas.microsoft.com/office/drawing/2014/main" xmlns="" id="{CC51645F-C013-4E90-9821-CF3D0C4A257F}"/>
              </a:ext>
            </a:extLst>
          </p:cNvPr>
          <p:cNvSpPr>
            <a:spLocks noGrp="1"/>
          </p:cNvSpPr>
          <p:nvPr>
            <p:ph type="body" sz="quarter" idx="21"/>
          </p:nvPr>
        </p:nvSpPr>
        <p:spPr bwMode="gray"/>
        <p:txBody>
          <a:bodyPr/>
          <a:lstStyle/>
          <a:p>
            <a:endParaRPr lang="en-US"/>
          </a:p>
        </p:txBody>
      </p:sp>
      <p:sp>
        <p:nvSpPr>
          <p:cNvPr id="31" name="Text Placeholder 30">
            <a:extLst>
              <a:ext uri="{FF2B5EF4-FFF2-40B4-BE49-F238E27FC236}">
                <a16:creationId xmlns:a16="http://schemas.microsoft.com/office/drawing/2014/main" xmlns="" id="{3A2574E5-0EB9-4613-956D-245B8D397E62}"/>
              </a:ext>
            </a:extLst>
          </p:cNvPr>
          <p:cNvSpPr>
            <a:spLocks noGrp="1"/>
          </p:cNvSpPr>
          <p:nvPr>
            <p:ph type="body" sz="quarter" idx="22"/>
          </p:nvPr>
        </p:nvSpPr>
        <p:spPr bwMode="gray"/>
        <p:txBody>
          <a:bodyPr/>
          <a:lstStyle/>
          <a:p>
            <a:endParaRPr lang="en-US"/>
          </a:p>
        </p:txBody>
      </p:sp>
      <p:sp>
        <p:nvSpPr>
          <p:cNvPr id="34" name="Text Placeholder 33">
            <a:extLst>
              <a:ext uri="{FF2B5EF4-FFF2-40B4-BE49-F238E27FC236}">
                <a16:creationId xmlns:a16="http://schemas.microsoft.com/office/drawing/2014/main" xmlns="" id="{10736804-7C63-4C3D-9D0B-6F0F1846455B}"/>
              </a:ext>
            </a:extLst>
          </p:cNvPr>
          <p:cNvSpPr>
            <a:spLocks noGrp="1"/>
          </p:cNvSpPr>
          <p:nvPr>
            <p:ph type="body" sz="quarter" idx="23"/>
          </p:nvPr>
        </p:nvSpPr>
        <p:spPr bwMode="gray"/>
        <p:txBody>
          <a:bodyPr/>
          <a:lstStyle/>
          <a:p>
            <a:endParaRPr lang="en-US"/>
          </a:p>
        </p:txBody>
      </p:sp>
      <p:sp>
        <p:nvSpPr>
          <p:cNvPr id="35" name="Text Placeholder 34">
            <a:extLst>
              <a:ext uri="{FF2B5EF4-FFF2-40B4-BE49-F238E27FC236}">
                <a16:creationId xmlns:a16="http://schemas.microsoft.com/office/drawing/2014/main" xmlns="" id="{DAA80430-8E85-4A30-8002-7A0CBBE600F3}"/>
              </a:ext>
            </a:extLst>
          </p:cNvPr>
          <p:cNvSpPr>
            <a:spLocks noGrp="1"/>
          </p:cNvSpPr>
          <p:nvPr>
            <p:ph type="body" sz="quarter" idx="24"/>
          </p:nvPr>
        </p:nvSpPr>
        <p:spPr bwMode="gray"/>
        <p:txBody>
          <a:bodyPr/>
          <a:lstStyle/>
          <a:p>
            <a:endParaRPr lang="en-US"/>
          </a:p>
        </p:txBody>
      </p:sp>
      <p:sp>
        <p:nvSpPr>
          <p:cNvPr id="36" name="Text Placeholder 35">
            <a:extLst>
              <a:ext uri="{FF2B5EF4-FFF2-40B4-BE49-F238E27FC236}">
                <a16:creationId xmlns:a16="http://schemas.microsoft.com/office/drawing/2014/main" xmlns="" id="{5078790D-94AE-445B-BC37-05CA7A1934B4}"/>
              </a:ext>
            </a:extLst>
          </p:cNvPr>
          <p:cNvSpPr>
            <a:spLocks noGrp="1"/>
          </p:cNvSpPr>
          <p:nvPr>
            <p:ph type="body" sz="quarter" idx="25"/>
          </p:nvPr>
        </p:nvSpPr>
        <p:spPr bwMode="gray"/>
        <p:txBody>
          <a:bodyPr/>
          <a:lstStyle/>
          <a:p>
            <a:endParaRPr lang="en-US"/>
          </a:p>
        </p:txBody>
      </p:sp>
      <p:sp>
        <p:nvSpPr>
          <p:cNvPr id="37" name="Text Placeholder 36">
            <a:extLst>
              <a:ext uri="{FF2B5EF4-FFF2-40B4-BE49-F238E27FC236}">
                <a16:creationId xmlns:a16="http://schemas.microsoft.com/office/drawing/2014/main" xmlns="" id="{1497C186-6BE7-4CDA-9B9E-B13FF28F2092}"/>
              </a:ext>
            </a:extLst>
          </p:cNvPr>
          <p:cNvSpPr>
            <a:spLocks noGrp="1"/>
          </p:cNvSpPr>
          <p:nvPr>
            <p:ph type="body" sz="quarter" idx="26"/>
          </p:nvPr>
        </p:nvSpPr>
        <p:spPr bwMode="gray"/>
        <p:txBody>
          <a:bodyPr/>
          <a:lstStyle/>
          <a:p>
            <a:endParaRPr lang="en-US"/>
          </a:p>
        </p:txBody>
      </p:sp>
      <p:sp>
        <p:nvSpPr>
          <p:cNvPr id="38" name="Text Placeholder 37">
            <a:extLst>
              <a:ext uri="{FF2B5EF4-FFF2-40B4-BE49-F238E27FC236}">
                <a16:creationId xmlns:a16="http://schemas.microsoft.com/office/drawing/2014/main" xmlns="" id="{66EDB236-01E8-4638-89F6-7B261E118C85}"/>
              </a:ext>
            </a:extLst>
          </p:cNvPr>
          <p:cNvSpPr>
            <a:spLocks noGrp="1"/>
          </p:cNvSpPr>
          <p:nvPr>
            <p:ph type="body" sz="quarter" idx="27"/>
          </p:nvPr>
        </p:nvSpPr>
        <p:spPr bwMode="gray"/>
        <p:txBody>
          <a:bodyPr/>
          <a:lstStyle/>
          <a:p>
            <a:endParaRPr lang="en-US"/>
          </a:p>
        </p:txBody>
      </p:sp>
      <p:sp>
        <p:nvSpPr>
          <p:cNvPr id="39" name="Text Placeholder 38">
            <a:extLst>
              <a:ext uri="{FF2B5EF4-FFF2-40B4-BE49-F238E27FC236}">
                <a16:creationId xmlns:a16="http://schemas.microsoft.com/office/drawing/2014/main" xmlns="" id="{17125DC0-AF1C-447C-9236-8C077AD03511}"/>
              </a:ext>
            </a:extLst>
          </p:cNvPr>
          <p:cNvSpPr>
            <a:spLocks noGrp="1"/>
          </p:cNvSpPr>
          <p:nvPr>
            <p:ph type="body" sz="quarter" idx="28"/>
          </p:nvPr>
        </p:nvSpPr>
        <p:spPr bwMode="gray"/>
        <p:txBody>
          <a:bodyPr/>
          <a:lstStyle/>
          <a:p>
            <a:endParaRPr lang="en-US"/>
          </a:p>
        </p:txBody>
      </p:sp>
      <p:sp>
        <p:nvSpPr>
          <p:cNvPr id="40" name="Text Placeholder 39">
            <a:extLst>
              <a:ext uri="{FF2B5EF4-FFF2-40B4-BE49-F238E27FC236}">
                <a16:creationId xmlns:a16="http://schemas.microsoft.com/office/drawing/2014/main" xmlns="" id="{28FC370D-370B-4B89-876F-0EFC219706CD}"/>
              </a:ext>
            </a:extLst>
          </p:cNvPr>
          <p:cNvSpPr>
            <a:spLocks noGrp="1"/>
          </p:cNvSpPr>
          <p:nvPr>
            <p:ph type="body" sz="quarter" idx="29"/>
          </p:nvPr>
        </p:nvSpPr>
        <p:spPr bwMode="gray"/>
        <p:txBody>
          <a:bodyPr/>
          <a:lstStyle/>
          <a:p>
            <a:endParaRPr lang="en-US"/>
          </a:p>
        </p:txBody>
      </p:sp>
      <p:sp>
        <p:nvSpPr>
          <p:cNvPr id="41" name="Text Placeholder 40">
            <a:extLst>
              <a:ext uri="{FF2B5EF4-FFF2-40B4-BE49-F238E27FC236}">
                <a16:creationId xmlns:a16="http://schemas.microsoft.com/office/drawing/2014/main" xmlns="" id="{A1B27B18-09B0-4B7D-8176-FBAA704304D1}"/>
              </a:ext>
            </a:extLst>
          </p:cNvPr>
          <p:cNvSpPr>
            <a:spLocks noGrp="1"/>
          </p:cNvSpPr>
          <p:nvPr>
            <p:ph type="body" sz="quarter" idx="30"/>
          </p:nvPr>
        </p:nvSpPr>
        <p:spPr bwMode="gray"/>
        <p:txBody>
          <a:bodyPr/>
          <a:lstStyle/>
          <a:p>
            <a:endParaRPr lang="en-US"/>
          </a:p>
        </p:txBody>
      </p:sp>
      <p:sp>
        <p:nvSpPr>
          <p:cNvPr id="42" name="Text Placeholder 41">
            <a:extLst>
              <a:ext uri="{FF2B5EF4-FFF2-40B4-BE49-F238E27FC236}">
                <a16:creationId xmlns:a16="http://schemas.microsoft.com/office/drawing/2014/main" xmlns="" id="{03A931DD-B51B-4E78-869C-286766F8F340}"/>
              </a:ext>
            </a:extLst>
          </p:cNvPr>
          <p:cNvSpPr>
            <a:spLocks noGrp="1"/>
          </p:cNvSpPr>
          <p:nvPr>
            <p:ph type="body" sz="quarter" idx="31"/>
          </p:nvPr>
        </p:nvSpPr>
        <p:spPr bwMode="gray"/>
        <p:txBody>
          <a:bodyPr/>
          <a:lstStyle/>
          <a:p>
            <a:endParaRPr lang="en-US"/>
          </a:p>
        </p:txBody>
      </p:sp>
      <p:sp>
        <p:nvSpPr>
          <p:cNvPr id="43" name="Text Placeholder 42">
            <a:extLst>
              <a:ext uri="{FF2B5EF4-FFF2-40B4-BE49-F238E27FC236}">
                <a16:creationId xmlns:a16="http://schemas.microsoft.com/office/drawing/2014/main" xmlns="" id="{5BDECB31-2051-4096-84E2-3B588C4511FD}"/>
              </a:ext>
            </a:extLst>
          </p:cNvPr>
          <p:cNvSpPr>
            <a:spLocks noGrp="1"/>
          </p:cNvSpPr>
          <p:nvPr>
            <p:ph type="body" sz="quarter" idx="32"/>
          </p:nvPr>
        </p:nvSpPr>
        <p:spPr bwMode="gray"/>
        <p:txBody>
          <a:bodyPr/>
          <a:lstStyle/>
          <a:p>
            <a:endParaRPr lang="en-US"/>
          </a:p>
        </p:txBody>
      </p:sp>
      <p:sp>
        <p:nvSpPr>
          <p:cNvPr id="44" name="Text Placeholder 43">
            <a:extLst>
              <a:ext uri="{FF2B5EF4-FFF2-40B4-BE49-F238E27FC236}">
                <a16:creationId xmlns:a16="http://schemas.microsoft.com/office/drawing/2014/main" xmlns="" id="{ACB0D498-1180-497F-A8D0-35BE1D16DC57}"/>
              </a:ext>
            </a:extLst>
          </p:cNvPr>
          <p:cNvSpPr>
            <a:spLocks noGrp="1"/>
          </p:cNvSpPr>
          <p:nvPr>
            <p:ph type="body" sz="quarter" idx="33"/>
          </p:nvPr>
        </p:nvSpPr>
        <p:spPr bwMode="gray"/>
        <p:txBody>
          <a:bodyPr/>
          <a:lstStyle/>
          <a:p>
            <a:endParaRPr lang="en-US"/>
          </a:p>
        </p:txBody>
      </p:sp>
      <p:sp>
        <p:nvSpPr>
          <p:cNvPr id="45" name="Text Placeholder 44">
            <a:extLst>
              <a:ext uri="{FF2B5EF4-FFF2-40B4-BE49-F238E27FC236}">
                <a16:creationId xmlns:a16="http://schemas.microsoft.com/office/drawing/2014/main" xmlns="" id="{48A25BD4-B86E-4930-94AC-AB927B9DF438}"/>
              </a:ext>
            </a:extLst>
          </p:cNvPr>
          <p:cNvSpPr>
            <a:spLocks noGrp="1"/>
          </p:cNvSpPr>
          <p:nvPr>
            <p:ph type="body" sz="quarter" idx="34"/>
          </p:nvPr>
        </p:nvSpPr>
        <p:spPr bwMode="gray"/>
        <p:txBody>
          <a:bodyPr/>
          <a:lstStyle/>
          <a:p>
            <a:endParaRPr lang="en-US"/>
          </a:p>
        </p:txBody>
      </p:sp>
      <p:sp>
        <p:nvSpPr>
          <p:cNvPr id="46" name="Text Placeholder 45">
            <a:extLst>
              <a:ext uri="{FF2B5EF4-FFF2-40B4-BE49-F238E27FC236}">
                <a16:creationId xmlns:a16="http://schemas.microsoft.com/office/drawing/2014/main" xmlns="" id="{09149B99-E668-44C3-9DF0-6B0ED97E64BB}"/>
              </a:ext>
            </a:extLst>
          </p:cNvPr>
          <p:cNvSpPr>
            <a:spLocks noGrp="1"/>
          </p:cNvSpPr>
          <p:nvPr>
            <p:ph type="body" sz="quarter" idx="35"/>
          </p:nvPr>
        </p:nvSpPr>
        <p:spPr bwMode="gray"/>
        <p:txBody>
          <a:bodyPr/>
          <a:lstStyle/>
          <a:p>
            <a:endParaRPr lang="en-US"/>
          </a:p>
        </p:txBody>
      </p:sp>
      <p:sp>
        <p:nvSpPr>
          <p:cNvPr id="47" name="Text Placeholder 46">
            <a:extLst>
              <a:ext uri="{FF2B5EF4-FFF2-40B4-BE49-F238E27FC236}">
                <a16:creationId xmlns:a16="http://schemas.microsoft.com/office/drawing/2014/main" xmlns="" id="{57D9754F-5B56-40AF-8EB1-5013B8C47DE0}"/>
              </a:ext>
            </a:extLst>
          </p:cNvPr>
          <p:cNvSpPr>
            <a:spLocks noGrp="1"/>
          </p:cNvSpPr>
          <p:nvPr>
            <p:ph type="body" sz="quarter" idx="36"/>
          </p:nvPr>
        </p:nvSpPr>
        <p:spPr bwMode="gray"/>
        <p:txBody>
          <a:bodyPr/>
          <a:lstStyle/>
          <a:p>
            <a:endParaRPr lang="en-US"/>
          </a:p>
        </p:txBody>
      </p:sp>
      <p:sp>
        <p:nvSpPr>
          <p:cNvPr id="50" name="Text Placeholder 49">
            <a:extLst>
              <a:ext uri="{FF2B5EF4-FFF2-40B4-BE49-F238E27FC236}">
                <a16:creationId xmlns:a16="http://schemas.microsoft.com/office/drawing/2014/main" xmlns="" id="{97B209E1-8F3A-4875-8D63-7F2E0EF03B47}"/>
              </a:ext>
            </a:extLst>
          </p:cNvPr>
          <p:cNvSpPr>
            <a:spLocks noGrp="1"/>
          </p:cNvSpPr>
          <p:nvPr>
            <p:ph type="body" sz="quarter" idx="37"/>
          </p:nvPr>
        </p:nvSpPr>
        <p:spPr bwMode="gray"/>
        <p:txBody>
          <a:bodyPr/>
          <a:lstStyle/>
          <a:p>
            <a:endParaRPr lang="en-US"/>
          </a:p>
        </p:txBody>
      </p:sp>
      <p:sp>
        <p:nvSpPr>
          <p:cNvPr id="51" name="Text Placeholder 50">
            <a:extLst>
              <a:ext uri="{FF2B5EF4-FFF2-40B4-BE49-F238E27FC236}">
                <a16:creationId xmlns:a16="http://schemas.microsoft.com/office/drawing/2014/main" xmlns="" id="{28587D78-CE30-424A-B5B5-548D225B6170}"/>
              </a:ext>
            </a:extLst>
          </p:cNvPr>
          <p:cNvSpPr>
            <a:spLocks noGrp="1"/>
          </p:cNvSpPr>
          <p:nvPr>
            <p:ph type="body" sz="quarter" idx="38"/>
          </p:nvPr>
        </p:nvSpPr>
        <p:spPr bwMode="gray"/>
        <p:txBody>
          <a:bodyPr/>
          <a:lstStyle/>
          <a:p>
            <a:endParaRPr lang="en-US"/>
          </a:p>
        </p:txBody>
      </p:sp>
      <p:sp>
        <p:nvSpPr>
          <p:cNvPr id="52" name="Text Placeholder 51">
            <a:extLst>
              <a:ext uri="{FF2B5EF4-FFF2-40B4-BE49-F238E27FC236}">
                <a16:creationId xmlns:a16="http://schemas.microsoft.com/office/drawing/2014/main" xmlns="" id="{FCB0B46F-09F1-4718-880D-96694348FE9F}"/>
              </a:ext>
            </a:extLst>
          </p:cNvPr>
          <p:cNvSpPr>
            <a:spLocks noGrp="1"/>
          </p:cNvSpPr>
          <p:nvPr>
            <p:ph type="body" sz="quarter" idx="39"/>
          </p:nvPr>
        </p:nvSpPr>
        <p:spPr bwMode="gray"/>
        <p:txBody>
          <a:bodyPr/>
          <a:lstStyle/>
          <a:p>
            <a:endParaRPr lang="en-US"/>
          </a:p>
        </p:txBody>
      </p:sp>
      <p:sp>
        <p:nvSpPr>
          <p:cNvPr id="53" name="Text Placeholder 52">
            <a:extLst>
              <a:ext uri="{FF2B5EF4-FFF2-40B4-BE49-F238E27FC236}">
                <a16:creationId xmlns:a16="http://schemas.microsoft.com/office/drawing/2014/main" xmlns="" id="{D0E779C3-89A0-4DAF-A387-D30BFEE91F8F}"/>
              </a:ext>
            </a:extLst>
          </p:cNvPr>
          <p:cNvSpPr>
            <a:spLocks noGrp="1"/>
          </p:cNvSpPr>
          <p:nvPr>
            <p:ph type="body" sz="quarter" idx="40"/>
          </p:nvPr>
        </p:nvSpPr>
        <p:spPr bwMode="gray"/>
        <p:txBody>
          <a:bodyPr/>
          <a:lstStyle/>
          <a:p>
            <a:endParaRPr lang="en-US"/>
          </a:p>
        </p:txBody>
      </p:sp>
    </p:spTree>
    <p:extLst>
      <p:ext uri="{BB962C8B-B14F-4D97-AF65-F5344CB8AC3E}">
        <p14:creationId xmlns:p14="http://schemas.microsoft.com/office/powerpoint/2010/main" val="27179631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lang="en-US" sz="1600" dirty="0">
                <a:latin typeface="Huawei Sans" panose="020C0503030203020204" pitchFamily="34" charset="0"/>
              </a:rPr>
              <a:t>When unicast IPv4 packets are transmitted on an Ethernet network, MAC addresses of receivers are used as destination MAC addresses. When a multicast packet is transmitted, its destination, however, is a group of unspecific members. Therefore</a:t>
            </a:r>
            <a:r>
              <a:rPr lang="en-US" sz="1600">
                <a:latin typeface="Huawei Sans" panose="020C0503030203020204" pitchFamily="34" charset="0"/>
              </a:rPr>
              <a:t>, an IPv4 </a:t>
            </a:r>
            <a:r>
              <a:rPr lang="en-US" sz="1600" dirty="0">
                <a:latin typeface="Huawei Sans" panose="020C0503030203020204" pitchFamily="34" charset="0"/>
              </a:rPr>
              <a:t>multicast MAC address is needed.</a:t>
            </a:r>
          </a:p>
          <a:p>
            <a:r>
              <a:rPr lang="en-US" sz="1600" dirty="0">
                <a:latin typeface="Huawei Sans" panose="020C0503030203020204" pitchFamily="34" charset="0"/>
              </a:rPr>
              <a:t>As defined by IANA, the most significant 24 bits of an IPv4 multicast MAC address are 0x01005e, the 25th bit is 0, and the least significant 23 bits are the least significant 23 bits of an IPv4 multicast address. For example, multicast group IP address 224.0.1.1 corresponds to multicast MAC address 01-00-5e-00-01-01.</a:t>
            </a:r>
          </a:p>
        </p:txBody>
      </p:sp>
      <p:sp>
        <p:nvSpPr>
          <p:cNvPr id="2" name="标题 1"/>
          <p:cNvSpPr>
            <a:spLocks noGrp="1"/>
          </p:cNvSpPr>
          <p:nvPr>
            <p:ph type="title"/>
          </p:nvPr>
        </p:nvSpPr>
        <p:spPr bwMode="gray"/>
        <p:txBody>
          <a:bodyPr wrap="square">
            <a:noAutofit/>
          </a:bodyPr>
          <a:lstStyle/>
          <a:p>
            <a:r>
              <a:rPr lang="en-US" dirty="0">
                <a:latin typeface="Huawei Sans" panose="020C0503030203020204" pitchFamily="34" charset="0"/>
              </a:rPr>
              <a:t>Multicast </a:t>
            </a:r>
            <a:r>
              <a:rPr lang="en-US">
                <a:latin typeface="Huawei Sans" panose="020C0503030203020204" pitchFamily="34" charset="0"/>
              </a:rPr>
              <a:t>MAC Addresses</a:t>
            </a:r>
            <a:endParaRPr lang="en-US" dirty="0">
              <a:latin typeface="Huawei Sans" panose="020C0503030203020204" pitchFamily="34" charset="0"/>
            </a:endParaRPr>
          </a:p>
        </p:txBody>
      </p:sp>
      <p:graphicFrame>
        <p:nvGraphicFramePr>
          <p:cNvPr id="24" name="Table 6">
            <a:extLst>
              <a:ext uri="{FF2B5EF4-FFF2-40B4-BE49-F238E27FC236}">
                <a16:creationId xmlns:a16="http://schemas.microsoft.com/office/drawing/2014/main" xmlns="" id="{F53C9353-031C-40FC-82B9-8414295B32E9}"/>
              </a:ext>
            </a:extLst>
          </p:cNvPr>
          <p:cNvGraphicFramePr>
            <a:graphicFrameLocks noGrp="1"/>
          </p:cNvGraphicFramePr>
          <p:nvPr>
            <p:extLst>
              <p:ext uri="{D42A27DB-BD31-4B8C-83A1-F6EECF244321}">
                <p14:modId xmlns:p14="http://schemas.microsoft.com/office/powerpoint/2010/main" val="2416895748"/>
              </p:ext>
            </p:extLst>
          </p:nvPr>
        </p:nvGraphicFramePr>
        <p:xfrm>
          <a:off x="1763071" y="5845676"/>
          <a:ext cx="7446654" cy="370840"/>
        </p:xfrm>
        <a:graphic>
          <a:graphicData uri="http://schemas.openxmlformats.org/drawingml/2006/table">
            <a:tbl>
              <a:tblPr firstRow="1" bandRow="1">
                <a:tableStyleId>{72833802-FEF1-4C79-8D5D-14CF1EAF98D9}</a:tableStyleId>
              </a:tblPr>
              <a:tblGrid>
                <a:gridCol w="1241109">
                  <a:extLst>
                    <a:ext uri="{9D8B030D-6E8A-4147-A177-3AD203B41FA5}">
                      <a16:colId xmlns:a16="http://schemas.microsoft.com/office/drawing/2014/main" xmlns="" val="1823101143"/>
                    </a:ext>
                  </a:extLst>
                </a:gridCol>
                <a:gridCol w="1241109">
                  <a:extLst>
                    <a:ext uri="{9D8B030D-6E8A-4147-A177-3AD203B41FA5}">
                      <a16:colId xmlns:a16="http://schemas.microsoft.com/office/drawing/2014/main" xmlns="" val="3046963338"/>
                    </a:ext>
                  </a:extLst>
                </a:gridCol>
                <a:gridCol w="1241109">
                  <a:extLst>
                    <a:ext uri="{9D8B030D-6E8A-4147-A177-3AD203B41FA5}">
                      <a16:colId xmlns:a16="http://schemas.microsoft.com/office/drawing/2014/main" xmlns="" val="2335751996"/>
                    </a:ext>
                  </a:extLst>
                </a:gridCol>
                <a:gridCol w="1241109">
                  <a:extLst>
                    <a:ext uri="{9D8B030D-6E8A-4147-A177-3AD203B41FA5}">
                      <a16:colId xmlns:a16="http://schemas.microsoft.com/office/drawing/2014/main" xmlns="" val="2202276608"/>
                    </a:ext>
                  </a:extLst>
                </a:gridCol>
                <a:gridCol w="1241109">
                  <a:extLst>
                    <a:ext uri="{9D8B030D-6E8A-4147-A177-3AD203B41FA5}">
                      <a16:colId xmlns:a16="http://schemas.microsoft.com/office/drawing/2014/main" xmlns="" val="1314536932"/>
                    </a:ext>
                  </a:extLst>
                </a:gridCol>
                <a:gridCol w="1241109">
                  <a:extLst>
                    <a:ext uri="{9D8B030D-6E8A-4147-A177-3AD203B41FA5}">
                      <a16:colId xmlns:a16="http://schemas.microsoft.com/office/drawing/2014/main" xmlns="" val="3111366543"/>
                    </a:ext>
                  </a:extLst>
                </a:gridCol>
              </a:tblGrid>
              <a:tr h="370840">
                <a:tc>
                  <a:txBody>
                    <a:bodyPr/>
                    <a:lstStyle/>
                    <a:p>
                      <a:pPr algn="ctr" fontAlgn="ctr"/>
                      <a:r>
                        <a:rPr lang="en-US" sz="1400" dirty="0">
                          <a:solidFill>
                            <a:schemeClr val="tx1"/>
                          </a:solidFill>
                          <a:latin typeface="Huawei Sans" panose="020C0503030203020204" pitchFamily="34" charset="0"/>
                        </a:rPr>
                        <a:t>0000 0001</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4FBFE"/>
                    </a:solidFill>
                  </a:tcPr>
                </a:tc>
                <a:tc>
                  <a:txBody>
                    <a:bodyPr/>
                    <a:lstStyle/>
                    <a:p>
                      <a:pPr algn="ctr" fontAlgn="ctr"/>
                      <a:r>
                        <a:rPr lang="en-US" sz="1400" dirty="0">
                          <a:solidFill>
                            <a:schemeClr val="tx1"/>
                          </a:solidFill>
                          <a:latin typeface="Huawei Sans" panose="020C0503030203020204" pitchFamily="34" charset="0"/>
                        </a:rPr>
                        <a:t>0000 0000</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4FBFE"/>
                    </a:solidFill>
                  </a:tcPr>
                </a:tc>
                <a:tc>
                  <a:txBody>
                    <a:bodyPr/>
                    <a:lstStyle/>
                    <a:p>
                      <a:pPr algn="ctr" fontAlgn="ctr"/>
                      <a:r>
                        <a:rPr lang="en-US" sz="1400" dirty="0">
                          <a:solidFill>
                            <a:schemeClr val="tx1"/>
                          </a:solidFill>
                          <a:latin typeface="Huawei Sans" panose="020C0503030203020204" pitchFamily="34" charset="0"/>
                        </a:rPr>
                        <a:t>0101 1110</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4FBFE"/>
                    </a:solidFill>
                  </a:tcPr>
                </a:tc>
                <a:tc>
                  <a:txBody>
                    <a:bodyPr/>
                    <a:lstStyle/>
                    <a:p>
                      <a:pPr algn="ctr" fontAlgn="ctr"/>
                      <a:r>
                        <a:rPr lang="en-US" sz="1400" dirty="0">
                          <a:solidFill>
                            <a:schemeClr val="tx1"/>
                          </a:solidFill>
                          <a:latin typeface="Huawei Sans" panose="020C0503030203020204" pitchFamily="34" charset="0"/>
                        </a:rPr>
                        <a:t>0 XXX XXXX </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4FBFE"/>
                    </a:solidFill>
                  </a:tcPr>
                </a:tc>
                <a:tc>
                  <a:txBody>
                    <a:bodyPr/>
                    <a:lstStyle/>
                    <a:p>
                      <a:pPr algn="ctr" fontAlgn="ctr"/>
                      <a:r>
                        <a:rPr lang="en-US" sz="1400" dirty="0">
                          <a:solidFill>
                            <a:schemeClr val="tx1"/>
                          </a:solidFill>
                          <a:latin typeface="Huawei Sans" panose="020C0503030203020204" pitchFamily="34" charset="0"/>
                        </a:rPr>
                        <a:t>XXXX </a:t>
                      </a:r>
                      <a:r>
                        <a:rPr lang="en-US" sz="1400" dirty="0" err="1">
                          <a:solidFill>
                            <a:schemeClr val="tx1"/>
                          </a:solidFill>
                          <a:latin typeface="Huawei Sans" panose="020C0503030203020204" pitchFamily="34" charset="0"/>
                        </a:rPr>
                        <a:t>XXXX</a:t>
                      </a:r>
                      <a:r>
                        <a:rPr lang="en-US" sz="1400" dirty="0">
                          <a:solidFill>
                            <a:schemeClr val="tx1"/>
                          </a:solidFill>
                          <a:latin typeface="Huawei Sans" panose="020C0503030203020204" pitchFamily="34" charset="0"/>
                        </a:rPr>
                        <a:t> </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4FBFE"/>
                    </a:solidFill>
                  </a:tcPr>
                </a:tc>
                <a:tc>
                  <a:txBody>
                    <a:bodyPr/>
                    <a:lstStyle/>
                    <a:p>
                      <a:pPr algn="ctr" fontAlgn="ctr"/>
                      <a:r>
                        <a:rPr lang="en-US" sz="1400" dirty="0">
                          <a:solidFill>
                            <a:schemeClr val="tx1"/>
                          </a:solidFill>
                          <a:latin typeface="Huawei Sans" panose="020C0503030203020204" pitchFamily="34" charset="0"/>
                        </a:rPr>
                        <a:t>XXXX </a:t>
                      </a:r>
                      <a:r>
                        <a:rPr lang="en-US" sz="1400" dirty="0" err="1">
                          <a:solidFill>
                            <a:schemeClr val="tx1"/>
                          </a:solidFill>
                          <a:latin typeface="Huawei Sans" panose="020C0503030203020204" pitchFamily="34" charset="0"/>
                        </a:rPr>
                        <a:t>XXXX</a:t>
                      </a:r>
                      <a:r>
                        <a:rPr lang="en-US" sz="1400" dirty="0">
                          <a:solidFill>
                            <a:schemeClr val="tx1"/>
                          </a:solidFill>
                          <a:latin typeface="Huawei Sans" panose="020C0503030203020204" pitchFamily="34" charset="0"/>
                        </a:rPr>
                        <a:t> </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4FBFE"/>
                    </a:solidFill>
                  </a:tcPr>
                </a:tc>
                <a:extLst>
                  <a:ext uri="{0D108BD9-81ED-4DB2-BD59-A6C34878D82A}">
                    <a16:rowId xmlns:a16="http://schemas.microsoft.com/office/drawing/2014/main" xmlns="" val="1271268538"/>
                  </a:ext>
                </a:extLst>
              </a:tr>
            </a:tbl>
          </a:graphicData>
        </a:graphic>
      </p:graphicFrame>
      <p:graphicFrame>
        <p:nvGraphicFramePr>
          <p:cNvPr id="25" name="Table 6">
            <a:extLst>
              <a:ext uri="{FF2B5EF4-FFF2-40B4-BE49-F238E27FC236}">
                <a16:creationId xmlns:a16="http://schemas.microsoft.com/office/drawing/2014/main" xmlns="" id="{9AC798E0-556E-45C7-885C-906638C0698B}"/>
              </a:ext>
            </a:extLst>
          </p:cNvPr>
          <p:cNvGraphicFramePr>
            <a:graphicFrameLocks noGrp="1"/>
          </p:cNvGraphicFramePr>
          <p:nvPr>
            <p:extLst>
              <p:ext uri="{D42A27DB-BD31-4B8C-83A1-F6EECF244321}">
                <p14:modId xmlns:p14="http://schemas.microsoft.com/office/powerpoint/2010/main" val="1933981535"/>
              </p:ext>
            </p:extLst>
          </p:nvPr>
        </p:nvGraphicFramePr>
        <p:xfrm>
          <a:off x="4245289" y="4238762"/>
          <a:ext cx="4964436" cy="370840"/>
        </p:xfrm>
        <a:graphic>
          <a:graphicData uri="http://schemas.openxmlformats.org/drawingml/2006/table">
            <a:tbl>
              <a:tblPr firstRow="1" bandRow="1">
                <a:tableStyleId>{72833802-FEF1-4C79-8D5D-14CF1EAF98D9}</a:tableStyleId>
              </a:tblPr>
              <a:tblGrid>
                <a:gridCol w="1241109">
                  <a:extLst>
                    <a:ext uri="{9D8B030D-6E8A-4147-A177-3AD203B41FA5}">
                      <a16:colId xmlns:a16="http://schemas.microsoft.com/office/drawing/2014/main" xmlns="" val="2335751996"/>
                    </a:ext>
                  </a:extLst>
                </a:gridCol>
                <a:gridCol w="1241109">
                  <a:extLst>
                    <a:ext uri="{9D8B030D-6E8A-4147-A177-3AD203B41FA5}">
                      <a16:colId xmlns:a16="http://schemas.microsoft.com/office/drawing/2014/main" xmlns="" val="2202276608"/>
                    </a:ext>
                  </a:extLst>
                </a:gridCol>
                <a:gridCol w="1241109">
                  <a:extLst>
                    <a:ext uri="{9D8B030D-6E8A-4147-A177-3AD203B41FA5}">
                      <a16:colId xmlns:a16="http://schemas.microsoft.com/office/drawing/2014/main" xmlns="" val="1314536932"/>
                    </a:ext>
                  </a:extLst>
                </a:gridCol>
                <a:gridCol w="1241109">
                  <a:extLst>
                    <a:ext uri="{9D8B030D-6E8A-4147-A177-3AD203B41FA5}">
                      <a16:colId xmlns:a16="http://schemas.microsoft.com/office/drawing/2014/main" xmlns="" val="3111366543"/>
                    </a:ext>
                  </a:extLst>
                </a:gridCol>
              </a:tblGrid>
              <a:tr h="370840">
                <a:tc>
                  <a:txBody>
                    <a:bodyPr/>
                    <a:lstStyle/>
                    <a:p>
                      <a:pPr algn="ctr" fontAlgn="ctr"/>
                      <a:r>
                        <a:rPr lang="en-US" sz="1400" dirty="0">
                          <a:solidFill>
                            <a:schemeClr val="tx1"/>
                          </a:solidFill>
                          <a:latin typeface="Huawei Sans" panose="020C0503030203020204" pitchFamily="34" charset="0"/>
                        </a:rPr>
                        <a:t>1110 XXXX</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99DFF9"/>
                    </a:solidFill>
                  </a:tcPr>
                </a:tc>
                <a:tc>
                  <a:txBody>
                    <a:bodyPr/>
                    <a:lstStyle/>
                    <a:p>
                      <a:pPr algn="ctr" fontAlgn="ctr"/>
                      <a:r>
                        <a:rPr lang="en-US" sz="1400" dirty="0">
                          <a:solidFill>
                            <a:schemeClr val="tx1"/>
                          </a:solidFill>
                          <a:latin typeface="Huawei Sans" panose="020C0503030203020204" pitchFamily="34" charset="0"/>
                        </a:rPr>
                        <a:t>X XXX XXXX </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99DFF9"/>
                    </a:solidFill>
                  </a:tcPr>
                </a:tc>
                <a:tc>
                  <a:txBody>
                    <a:bodyPr/>
                    <a:lstStyle/>
                    <a:p>
                      <a:pPr algn="ctr" fontAlgn="ctr"/>
                      <a:r>
                        <a:rPr lang="en-US" sz="1400" dirty="0">
                          <a:solidFill>
                            <a:schemeClr val="tx1"/>
                          </a:solidFill>
                          <a:latin typeface="Huawei Sans" panose="020C0503030203020204" pitchFamily="34" charset="0"/>
                        </a:rPr>
                        <a:t>XXXX </a:t>
                      </a:r>
                      <a:r>
                        <a:rPr lang="en-US" sz="1400" dirty="0" err="1">
                          <a:solidFill>
                            <a:schemeClr val="tx1"/>
                          </a:solidFill>
                          <a:latin typeface="Huawei Sans" panose="020C0503030203020204" pitchFamily="34" charset="0"/>
                        </a:rPr>
                        <a:t>XXXX</a:t>
                      </a:r>
                      <a:r>
                        <a:rPr lang="en-US" sz="1400" dirty="0">
                          <a:solidFill>
                            <a:schemeClr val="tx1"/>
                          </a:solidFill>
                          <a:latin typeface="Huawei Sans" panose="020C0503030203020204" pitchFamily="34" charset="0"/>
                        </a:rPr>
                        <a:t> </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99DFF9"/>
                    </a:solidFill>
                  </a:tcPr>
                </a:tc>
                <a:tc>
                  <a:txBody>
                    <a:bodyPr/>
                    <a:lstStyle/>
                    <a:p>
                      <a:pPr algn="ctr" fontAlgn="ctr"/>
                      <a:r>
                        <a:rPr lang="en-US" sz="1400" dirty="0">
                          <a:solidFill>
                            <a:schemeClr val="tx1"/>
                          </a:solidFill>
                          <a:latin typeface="Huawei Sans" panose="020C0503030203020204" pitchFamily="34" charset="0"/>
                        </a:rPr>
                        <a:t>XXXX </a:t>
                      </a:r>
                      <a:r>
                        <a:rPr lang="en-US" sz="1400" dirty="0" err="1">
                          <a:solidFill>
                            <a:schemeClr val="tx1"/>
                          </a:solidFill>
                          <a:latin typeface="Huawei Sans" panose="020C0503030203020204" pitchFamily="34" charset="0"/>
                        </a:rPr>
                        <a:t>XXXX</a:t>
                      </a:r>
                      <a:r>
                        <a:rPr lang="en-US" sz="1400" dirty="0">
                          <a:solidFill>
                            <a:schemeClr val="tx1"/>
                          </a:solidFill>
                          <a:latin typeface="Huawei Sans" panose="020C0503030203020204" pitchFamily="34" charset="0"/>
                        </a:rPr>
                        <a:t> </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99DFF9"/>
                    </a:solidFill>
                  </a:tcPr>
                </a:tc>
                <a:extLst>
                  <a:ext uri="{0D108BD9-81ED-4DB2-BD59-A6C34878D82A}">
                    <a16:rowId xmlns:a16="http://schemas.microsoft.com/office/drawing/2014/main" xmlns="" val="1271268538"/>
                  </a:ext>
                </a:extLst>
              </a:tr>
            </a:tbl>
          </a:graphicData>
        </a:graphic>
      </p:graphicFrame>
      <p:sp>
        <p:nvSpPr>
          <p:cNvPr id="26" name="TextBox 25">
            <a:extLst>
              <a:ext uri="{FF2B5EF4-FFF2-40B4-BE49-F238E27FC236}">
                <a16:creationId xmlns:a16="http://schemas.microsoft.com/office/drawing/2014/main" xmlns="" id="{E07BD3D6-3455-40E6-A656-A6C7F6914F8A}"/>
              </a:ext>
            </a:extLst>
          </p:cNvPr>
          <p:cNvSpPr txBox="1"/>
          <p:nvPr/>
        </p:nvSpPr>
        <p:spPr bwMode="gray">
          <a:xfrm>
            <a:off x="9347474" y="4240270"/>
            <a:ext cx="2294218" cy="369332"/>
          </a:xfrm>
          <a:prstGeom prst="rect">
            <a:avLst/>
          </a:prstGeom>
          <a:noFill/>
        </p:spPr>
        <p:txBody>
          <a:bodyPr wrap="square" rtlCol="0">
            <a:noAutofit/>
          </a:bodyPr>
          <a:lstStyle/>
          <a:p>
            <a:pPr fontAlgn="ctr"/>
            <a:r>
              <a:rPr lang="en-US" sz="1400" dirty="0">
                <a:latin typeface="Huawei Sans" panose="020C0503030203020204" pitchFamily="34" charset="0"/>
              </a:rPr>
              <a:t>Multicast IP address</a:t>
            </a:r>
          </a:p>
        </p:txBody>
      </p:sp>
      <p:sp>
        <p:nvSpPr>
          <p:cNvPr id="27" name="TextBox 26">
            <a:extLst>
              <a:ext uri="{FF2B5EF4-FFF2-40B4-BE49-F238E27FC236}">
                <a16:creationId xmlns:a16="http://schemas.microsoft.com/office/drawing/2014/main" xmlns="" id="{5E8AFF24-0684-4149-B3DB-9E172F854C76}"/>
              </a:ext>
            </a:extLst>
          </p:cNvPr>
          <p:cNvSpPr txBox="1"/>
          <p:nvPr/>
        </p:nvSpPr>
        <p:spPr bwMode="gray">
          <a:xfrm>
            <a:off x="9347473" y="5847184"/>
            <a:ext cx="2603598" cy="369332"/>
          </a:xfrm>
          <a:prstGeom prst="rect">
            <a:avLst/>
          </a:prstGeom>
          <a:noFill/>
        </p:spPr>
        <p:txBody>
          <a:bodyPr wrap="square" rtlCol="0">
            <a:noAutofit/>
          </a:bodyPr>
          <a:lstStyle/>
          <a:p>
            <a:pPr fontAlgn="ctr"/>
            <a:r>
              <a:rPr lang="en-US" sz="1400" dirty="0">
                <a:latin typeface="Huawei Sans" panose="020C0503030203020204" pitchFamily="34" charset="0"/>
              </a:rPr>
              <a:t>Multicast MAC address</a:t>
            </a:r>
          </a:p>
        </p:txBody>
      </p:sp>
      <p:cxnSp>
        <p:nvCxnSpPr>
          <p:cNvPr id="5" name="Straight Connector 4">
            <a:extLst>
              <a:ext uri="{FF2B5EF4-FFF2-40B4-BE49-F238E27FC236}">
                <a16:creationId xmlns:a16="http://schemas.microsoft.com/office/drawing/2014/main" xmlns="" id="{3405D24D-768D-4152-B25C-696FCA439250}"/>
              </a:ext>
            </a:extLst>
          </p:cNvPr>
          <p:cNvCxnSpPr>
            <a:cxnSpLocks/>
          </p:cNvCxnSpPr>
          <p:nvPr/>
        </p:nvCxnSpPr>
        <p:spPr bwMode="gray">
          <a:xfrm>
            <a:off x="5741304" y="3773131"/>
            <a:ext cx="0" cy="2743200"/>
          </a:xfrm>
          <a:prstGeom prst="line">
            <a:avLst/>
          </a:prstGeom>
          <a:ln w="19050">
            <a:solidFill>
              <a:srgbClr val="EC7061"/>
            </a:solidFill>
            <a:prstDash val="dash"/>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xmlns="" id="{1FE19DA7-5613-47F6-97CC-63EEA6F5086D}"/>
              </a:ext>
            </a:extLst>
          </p:cNvPr>
          <p:cNvCxnSpPr/>
          <p:nvPr/>
        </p:nvCxnSpPr>
        <p:spPr bwMode="gray">
          <a:xfrm>
            <a:off x="7304312" y="4785505"/>
            <a:ext cx="0" cy="925286"/>
          </a:xfrm>
          <a:prstGeom prst="straightConnector1">
            <a:avLst/>
          </a:prstGeom>
          <a:ln w="762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xmlns="" id="{B1A1FB19-7810-4A96-8514-76E30B184A20}"/>
              </a:ext>
            </a:extLst>
          </p:cNvPr>
          <p:cNvCxnSpPr>
            <a:cxnSpLocks/>
          </p:cNvCxnSpPr>
          <p:nvPr/>
        </p:nvCxnSpPr>
        <p:spPr bwMode="gray">
          <a:xfrm>
            <a:off x="9209725" y="3773131"/>
            <a:ext cx="0" cy="2743200"/>
          </a:xfrm>
          <a:prstGeom prst="line">
            <a:avLst/>
          </a:prstGeom>
          <a:ln w="19050">
            <a:solidFill>
              <a:srgbClr val="EC7061"/>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xmlns="" id="{F718EFFF-3D24-4935-81F5-37DEE5BDE3CA}"/>
              </a:ext>
            </a:extLst>
          </p:cNvPr>
          <p:cNvCxnSpPr/>
          <p:nvPr/>
        </p:nvCxnSpPr>
        <p:spPr bwMode="gray">
          <a:xfrm>
            <a:off x="5738129" y="4000439"/>
            <a:ext cx="3471596" cy="0"/>
          </a:xfrm>
          <a:prstGeom prst="straightConnector1">
            <a:avLst/>
          </a:prstGeom>
          <a:ln w="19050">
            <a:solidFill>
              <a:srgbClr val="EC706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xmlns="" id="{ABFCF6C0-3DD3-45C9-9EED-6E665B44CE7A}"/>
              </a:ext>
            </a:extLst>
          </p:cNvPr>
          <p:cNvSpPr txBox="1"/>
          <p:nvPr/>
        </p:nvSpPr>
        <p:spPr bwMode="gray">
          <a:xfrm>
            <a:off x="7091651" y="3849843"/>
            <a:ext cx="813043" cy="338554"/>
          </a:xfrm>
          <a:prstGeom prst="rect">
            <a:avLst/>
          </a:prstGeom>
          <a:solidFill>
            <a:schemeClr val="bg1"/>
          </a:solidFill>
        </p:spPr>
        <p:txBody>
          <a:bodyPr wrap="square" rtlCol="0">
            <a:noAutofit/>
          </a:bodyPr>
          <a:lstStyle/>
          <a:p>
            <a:pPr algn="ctr" fontAlgn="ctr"/>
            <a:r>
              <a:rPr lang="en-US" sz="1200" dirty="0">
                <a:latin typeface="Huawei Sans" panose="020C0503030203020204" pitchFamily="34" charset="0"/>
              </a:rPr>
              <a:t>23 bits</a:t>
            </a:r>
          </a:p>
        </p:txBody>
      </p:sp>
      <p:sp>
        <p:nvSpPr>
          <p:cNvPr id="52" name="TextBox 51">
            <a:extLst>
              <a:ext uri="{FF2B5EF4-FFF2-40B4-BE49-F238E27FC236}">
                <a16:creationId xmlns:a16="http://schemas.microsoft.com/office/drawing/2014/main" xmlns="" id="{30F0B81B-CB6F-4373-865F-EC71C6B521A6}"/>
              </a:ext>
            </a:extLst>
          </p:cNvPr>
          <p:cNvSpPr txBox="1"/>
          <p:nvPr/>
        </p:nvSpPr>
        <p:spPr bwMode="gray">
          <a:xfrm>
            <a:off x="5869964" y="4938793"/>
            <a:ext cx="2838411" cy="450615"/>
          </a:xfrm>
          <a:prstGeom prst="rect">
            <a:avLst/>
          </a:prstGeom>
          <a:solidFill>
            <a:schemeClr val="bg1"/>
          </a:solidFill>
        </p:spPr>
        <p:txBody>
          <a:bodyPr wrap="square" rtlCol="0">
            <a:noAutofit/>
          </a:bodyPr>
          <a:lstStyle/>
          <a:p>
            <a:pPr algn="ctr" fontAlgn="ctr"/>
            <a:r>
              <a:rPr lang="en-US" sz="1200" dirty="0">
                <a:latin typeface="Huawei Sans" panose="020C0503030203020204" pitchFamily="34" charset="0"/>
              </a:rPr>
              <a:t>Mapping between a multicast IP address and a multicast MAC address</a:t>
            </a:r>
          </a:p>
        </p:txBody>
      </p:sp>
      <p:sp>
        <p:nvSpPr>
          <p:cNvPr id="31" name="Right Brace 30">
            <a:extLst>
              <a:ext uri="{FF2B5EF4-FFF2-40B4-BE49-F238E27FC236}">
                <a16:creationId xmlns:a16="http://schemas.microsoft.com/office/drawing/2014/main" xmlns="" id="{7BFD0D01-8F6D-44AD-97DA-B582D0B30D38}"/>
              </a:ext>
            </a:extLst>
          </p:cNvPr>
          <p:cNvSpPr/>
          <p:nvPr/>
        </p:nvSpPr>
        <p:spPr bwMode="gray">
          <a:xfrm rot="5400000" flipH="1">
            <a:off x="3643488" y="3665442"/>
            <a:ext cx="214219" cy="3975055"/>
          </a:xfrm>
          <a:prstGeom prst="rightBrace">
            <a:avLst/>
          </a:prstGeom>
          <a:ln w="19050">
            <a:solidFill>
              <a:srgbClr val="00B0F0"/>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sz="1400" dirty="0">
              <a:latin typeface="Huawei Sans" panose="020C0503030203020204" pitchFamily="34" charset="0"/>
            </a:endParaRPr>
          </a:p>
        </p:txBody>
      </p:sp>
      <p:sp>
        <p:nvSpPr>
          <p:cNvPr id="53" name="TextBox 52">
            <a:extLst>
              <a:ext uri="{FF2B5EF4-FFF2-40B4-BE49-F238E27FC236}">
                <a16:creationId xmlns:a16="http://schemas.microsoft.com/office/drawing/2014/main" xmlns="" id="{978FB462-CDC6-417E-9C50-1D7092C47898}"/>
              </a:ext>
            </a:extLst>
          </p:cNvPr>
          <p:cNvSpPr txBox="1"/>
          <p:nvPr/>
        </p:nvSpPr>
        <p:spPr bwMode="gray">
          <a:xfrm>
            <a:off x="2860269" y="5121709"/>
            <a:ext cx="1741182" cy="338554"/>
          </a:xfrm>
          <a:prstGeom prst="rect">
            <a:avLst/>
          </a:prstGeom>
          <a:noFill/>
        </p:spPr>
        <p:txBody>
          <a:bodyPr wrap="square" rtlCol="0">
            <a:noAutofit/>
          </a:bodyPr>
          <a:lstStyle/>
          <a:p>
            <a:pPr algn="ctr" fontAlgn="ctr"/>
            <a:r>
              <a:rPr lang="en-US" sz="1200" dirty="0">
                <a:latin typeface="Huawei Sans" panose="020C0503030203020204" pitchFamily="34" charset="0"/>
              </a:rPr>
              <a:t>25 bits are fixed.</a:t>
            </a:r>
          </a:p>
        </p:txBody>
      </p:sp>
      <p:sp>
        <p:nvSpPr>
          <p:cNvPr id="55" name="Right Brace 54">
            <a:extLst>
              <a:ext uri="{FF2B5EF4-FFF2-40B4-BE49-F238E27FC236}">
                <a16:creationId xmlns:a16="http://schemas.microsoft.com/office/drawing/2014/main" xmlns="" id="{72A219F0-5677-476C-BB45-7EE8F2DB40C4}"/>
              </a:ext>
            </a:extLst>
          </p:cNvPr>
          <p:cNvSpPr/>
          <p:nvPr/>
        </p:nvSpPr>
        <p:spPr bwMode="gray">
          <a:xfrm rot="5400000" flipH="1">
            <a:off x="5223468" y="3675440"/>
            <a:ext cx="134280" cy="821641"/>
          </a:xfrm>
          <a:prstGeom prst="rightBrace">
            <a:avLst/>
          </a:prstGeom>
          <a:ln w="19050">
            <a:solidFill>
              <a:srgbClr val="00B0F0"/>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sz="1400" dirty="0">
              <a:latin typeface="Huawei Sans" panose="020C0503030203020204" pitchFamily="34" charset="0"/>
            </a:endParaRPr>
          </a:p>
        </p:txBody>
      </p:sp>
      <p:sp>
        <p:nvSpPr>
          <p:cNvPr id="56" name="TextBox 55">
            <a:extLst>
              <a:ext uri="{FF2B5EF4-FFF2-40B4-BE49-F238E27FC236}">
                <a16:creationId xmlns:a16="http://schemas.microsoft.com/office/drawing/2014/main" xmlns="" id="{9D04AC52-51BC-4E60-BD5A-A79EA395D0EE}"/>
              </a:ext>
            </a:extLst>
          </p:cNvPr>
          <p:cNvSpPr txBox="1"/>
          <p:nvPr/>
        </p:nvSpPr>
        <p:spPr bwMode="gray">
          <a:xfrm>
            <a:off x="4579092" y="3488747"/>
            <a:ext cx="1383701" cy="584775"/>
          </a:xfrm>
          <a:prstGeom prst="rect">
            <a:avLst/>
          </a:prstGeom>
          <a:noFill/>
        </p:spPr>
        <p:txBody>
          <a:bodyPr wrap="square" rtlCol="0">
            <a:noAutofit/>
          </a:bodyPr>
          <a:lstStyle/>
          <a:p>
            <a:pPr algn="ctr" fontAlgn="ctr"/>
            <a:r>
              <a:rPr lang="en-US" sz="1200" dirty="0">
                <a:latin typeface="Huawei Sans" panose="020C0503030203020204" pitchFamily="34" charset="0"/>
              </a:rPr>
              <a:t>5-bit information is lost.</a:t>
            </a:r>
          </a:p>
          <a:p>
            <a:pPr algn="ctr" fontAlgn="ctr"/>
            <a:endParaRPr lang="en-US" sz="1200" dirty="0">
              <a:latin typeface="Huawei Sans" panose="020C0503030203020204" pitchFamily="34" charset="0"/>
            </a:endParaRPr>
          </a:p>
        </p:txBody>
      </p:sp>
    </p:spTree>
    <p:extLst>
      <p:ext uri="{BB962C8B-B14F-4D97-AF65-F5344CB8AC3E}">
        <p14:creationId xmlns:p14="http://schemas.microsoft.com/office/powerpoint/2010/main" val="20003478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25">
            <a:extLst>
              <a:ext uri="{FF2B5EF4-FFF2-40B4-BE49-F238E27FC236}">
                <a16:creationId xmlns:a16="http://schemas.microsoft.com/office/drawing/2014/main" xmlns="" id="{6A7AE882-A884-46E3-BA2F-F8ACAD888B16}"/>
              </a:ext>
            </a:extLst>
          </p:cNvPr>
          <p:cNvSpPr>
            <a:spLocks noGrp="1"/>
          </p:cNvSpPr>
          <p:nvPr>
            <p:ph type="body" sz="quarter" idx="10"/>
          </p:nvPr>
        </p:nvSpPr>
        <p:spPr bwMode="gray"/>
        <p:txBody>
          <a:bodyPr wrap="square">
            <a:noAutofit/>
          </a:bodyPr>
          <a:lstStyle/>
          <a:p>
            <a:pPr marL="0" indent="0">
              <a:lnSpc>
                <a:spcPct val="100000"/>
              </a:lnSpc>
              <a:buNone/>
            </a:pPr>
            <a:r>
              <a:rPr lang="en-US" sz="1800" dirty="0">
                <a:latin typeface="Huawei Sans" panose="020C0503030203020204" pitchFamily="34" charset="0"/>
              </a:rPr>
              <a:t>A multicast network can be divided into three parts:</a:t>
            </a:r>
          </a:p>
          <a:p>
            <a:pPr lvl="1">
              <a:lnSpc>
                <a:spcPct val="100000"/>
              </a:lnSpc>
            </a:pPr>
            <a:r>
              <a:rPr lang="en-US" sz="1600" dirty="0">
                <a:latin typeface="Huawei Sans" panose="020C0503030203020204" pitchFamily="34" charset="0"/>
              </a:rPr>
              <a:t>Source end network: sends multicast data generated by the multicast source to the multicast forwarding network.</a:t>
            </a:r>
          </a:p>
          <a:p>
            <a:pPr lvl="1">
              <a:lnSpc>
                <a:spcPct val="100000"/>
              </a:lnSpc>
            </a:pPr>
            <a:r>
              <a:rPr lang="en-US" sz="1600" dirty="0">
                <a:latin typeface="Huawei Sans" panose="020C0503030203020204" pitchFamily="34" charset="0"/>
              </a:rPr>
              <a:t>Multicast forwarding network: generates a loop-free multicast forwarding path, which is also referred to as an MDT.</a:t>
            </a:r>
          </a:p>
          <a:p>
            <a:pPr lvl="1">
              <a:lnSpc>
                <a:spcPct val="100000"/>
              </a:lnSpc>
            </a:pPr>
            <a:r>
              <a:rPr lang="en-US" sz="1600" dirty="0">
                <a:latin typeface="Huawei Sans" panose="020C0503030203020204" pitchFamily="34" charset="0"/>
              </a:rPr>
              <a:t>Receiver end network: enables the multicast forwarding network to detect the locations of multicast group members and the multicast groups that the members join.</a:t>
            </a:r>
          </a:p>
        </p:txBody>
      </p:sp>
      <p:sp>
        <p:nvSpPr>
          <p:cNvPr id="2" name="标题 1"/>
          <p:cNvSpPr>
            <a:spLocks noGrp="1"/>
          </p:cNvSpPr>
          <p:nvPr>
            <p:ph type="title"/>
          </p:nvPr>
        </p:nvSpPr>
        <p:spPr bwMode="gray"/>
        <p:txBody>
          <a:bodyPr wrap="square">
            <a:noAutofit/>
          </a:bodyPr>
          <a:lstStyle/>
          <a:p>
            <a:r>
              <a:rPr lang="en-US" dirty="0">
                <a:latin typeface="Huawei Sans" panose="020C0503030203020204" pitchFamily="34" charset="0"/>
              </a:rPr>
              <a:t>Basic Architecture of a Multicast Network</a:t>
            </a:r>
          </a:p>
        </p:txBody>
      </p:sp>
      <p:grpSp>
        <p:nvGrpSpPr>
          <p:cNvPr id="128" name="Group 127">
            <a:extLst>
              <a:ext uri="{FF2B5EF4-FFF2-40B4-BE49-F238E27FC236}">
                <a16:creationId xmlns:a16="http://schemas.microsoft.com/office/drawing/2014/main" xmlns="" id="{289691A7-98F9-492C-95E6-ADCF412C9C69}"/>
              </a:ext>
            </a:extLst>
          </p:cNvPr>
          <p:cNvGrpSpPr/>
          <p:nvPr/>
        </p:nvGrpSpPr>
        <p:grpSpPr bwMode="gray">
          <a:xfrm>
            <a:off x="671868" y="3272936"/>
            <a:ext cx="11348165" cy="3134974"/>
            <a:chOff x="681482" y="3149424"/>
            <a:chExt cx="11348165" cy="3134974"/>
          </a:xfrm>
        </p:grpSpPr>
        <p:cxnSp>
          <p:nvCxnSpPr>
            <p:cNvPr id="84" name="Straight Arrow Connector 83">
              <a:extLst>
                <a:ext uri="{FF2B5EF4-FFF2-40B4-BE49-F238E27FC236}">
                  <a16:creationId xmlns:a16="http://schemas.microsoft.com/office/drawing/2014/main" xmlns="" id="{ADFBA63B-CEEE-4CEC-B68B-4137E2E431F6}"/>
                </a:ext>
              </a:extLst>
            </p:cNvPr>
            <p:cNvCxnSpPr>
              <a:cxnSpLocks/>
            </p:cNvCxnSpPr>
            <p:nvPr/>
          </p:nvCxnSpPr>
          <p:spPr bwMode="gray">
            <a:xfrm>
              <a:off x="3704516" y="3383022"/>
              <a:ext cx="3689991" cy="0"/>
            </a:xfrm>
            <a:prstGeom prst="straightConnector1">
              <a:avLst/>
            </a:prstGeom>
            <a:ln w="19050">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5" name="TextBox 84">
              <a:extLst>
                <a:ext uri="{FF2B5EF4-FFF2-40B4-BE49-F238E27FC236}">
                  <a16:creationId xmlns:a16="http://schemas.microsoft.com/office/drawing/2014/main" xmlns="" id="{9FABB9B9-7A22-476C-9D5F-F8A8C1ED48B5}"/>
                </a:ext>
              </a:extLst>
            </p:cNvPr>
            <p:cNvSpPr txBox="1"/>
            <p:nvPr/>
          </p:nvSpPr>
          <p:spPr bwMode="gray">
            <a:xfrm>
              <a:off x="4348786" y="3149424"/>
              <a:ext cx="2472626" cy="338554"/>
            </a:xfrm>
            <a:prstGeom prst="rect">
              <a:avLst/>
            </a:prstGeom>
            <a:solidFill>
              <a:schemeClr val="bg1"/>
            </a:solidFill>
          </p:spPr>
          <p:txBody>
            <a:bodyPr wrap="square" rtlCol="0">
              <a:noAutofit/>
            </a:bodyPr>
            <a:lstStyle/>
            <a:p>
              <a:pPr algn="ctr" fontAlgn="ctr"/>
              <a:r>
                <a:rPr lang="en-US" sz="1200" b="1" dirty="0">
                  <a:latin typeface="Huawei Sans" panose="020C0503030203020204" pitchFamily="34" charset="0"/>
                </a:rPr>
                <a:t>Multicast forwarding network</a:t>
              </a:r>
            </a:p>
          </p:txBody>
        </p:sp>
        <p:sp>
          <p:nvSpPr>
            <p:cNvPr id="38" name="Freeform 159">
              <a:extLst>
                <a:ext uri="{FF2B5EF4-FFF2-40B4-BE49-F238E27FC236}">
                  <a16:creationId xmlns:a16="http://schemas.microsoft.com/office/drawing/2014/main" xmlns="" id="{0F4BED03-6730-4D0F-938D-D28063937887}"/>
                </a:ext>
              </a:extLst>
            </p:cNvPr>
            <p:cNvSpPr/>
            <p:nvPr/>
          </p:nvSpPr>
          <p:spPr bwMode="gray">
            <a:xfrm flipH="1">
              <a:off x="3722113" y="3391688"/>
              <a:ext cx="3705325" cy="164216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solidFill>
                  <a:schemeClr val="tx1"/>
                </a:solidFill>
                <a:latin typeface="Huawei Sans" panose="020C0503030203020204" pitchFamily="34" charset="0"/>
              </a:endParaRPr>
            </a:p>
          </p:txBody>
        </p:sp>
        <p:pic>
          <p:nvPicPr>
            <p:cNvPr id="39" name="Picture 2" descr="G:\做的项目\公共\扁平图标切换\更新2015_01_21\oss扁平图标库2015_01_21更新-04.png">
              <a:extLst>
                <a:ext uri="{FF2B5EF4-FFF2-40B4-BE49-F238E27FC236}">
                  <a16:creationId xmlns:a16="http://schemas.microsoft.com/office/drawing/2014/main" xmlns="" id="{A0605364-832E-4A12-B3A2-0A0E1974EC22}"/>
                </a:ext>
              </a:extLst>
            </p:cNvPr>
            <p:cNvPicPr>
              <a:picLocks noChangeArrowheads="1"/>
            </p:cNvPicPr>
            <p:nvPr/>
          </p:nvPicPr>
          <p:blipFill>
            <a:blip r:embed="rId3" cstate="print"/>
            <a:stretch>
              <a:fillRect/>
            </a:stretch>
          </p:blipFill>
          <p:spPr bwMode="gray">
            <a:xfrm>
              <a:off x="3440458" y="4303559"/>
              <a:ext cx="528117" cy="399259"/>
            </a:xfrm>
            <a:prstGeom prst="rect">
              <a:avLst/>
            </a:prstGeom>
            <a:noFill/>
          </p:spPr>
        </p:pic>
        <p:pic>
          <p:nvPicPr>
            <p:cNvPr id="40" name="Picture 2" descr="G:\做的项目\公共\扁平图标切换\更新2015_01_21\oss扁平图标库2015_01_21更新-04.png">
              <a:extLst>
                <a:ext uri="{FF2B5EF4-FFF2-40B4-BE49-F238E27FC236}">
                  <a16:creationId xmlns:a16="http://schemas.microsoft.com/office/drawing/2014/main" xmlns="" id="{D4CE843F-E37D-49C1-A2F3-C3982F8A8CBA}"/>
                </a:ext>
              </a:extLst>
            </p:cNvPr>
            <p:cNvPicPr>
              <a:picLocks noChangeArrowheads="1"/>
            </p:cNvPicPr>
            <p:nvPr/>
          </p:nvPicPr>
          <p:blipFill>
            <a:blip r:embed="rId3" cstate="print"/>
            <a:stretch>
              <a:fillRect/>
            </a:stretch>
          </p:blipFill>
          <p:spPr bwMode="gray">
            <a:xfrm>
              <a:off x="7132428" y="4298497"/>
              <a:ext cx="528117" cy="399259"/>
            </a:xfrm>
            <a:prstGeom prst="rect">
              <a:avLst/>
            </a:prstGeom>
            <a:noFill/>
          </p:spPr>
        </p:pic>
        <p:pic>
          <p:nvPicPr>
            <p:cNvPr id="42" name="图片 37" descr="交换机.png">
              <a:extLst>
                <a:ext uri="{FF2B5EF4-FFF2-40B4-BE49-F238E27FC236}">
                  <a16:creationId xmlns:a16="http://schemas.microsoft.com/office/drawing/2014/main" xmlns="" id="{5402BC9C-71BC-4E4C-93CA-D3590BD04EE9}"/>
                </a:ext>
              </a:extLst>
            </p:cNvPr>
            <p:cNvPicPr preferRelativeResize="0">
              <a:picLocks/>
            </p:cNvPicPr>
            <p:nvPr/>
          </p:nvPicPr>
          <p:blipFill>
            <a:blip r:embed="rId4" cstate="print"/>
            <a:stretch>
              <a:fillRect/>
            </a:stretch>
          </p:blipFill>
          <p:spPr bwMode="gray">
            <a:xfrm>
              <a:off x="1124777" y="4298497"/>
              <a:ext cx="528118" cy="399421"/>
            </a:xfrm>
            <a:prstGeom prst="rect">
              <a:avLst/>
            </a:prstGeom>
          </p:spPr>
        </p:pic>
        <p:pic>
          <p:nvPicPr>
            <p:cNvPr id="43" name="图片 38" descr="PC.png">
              <a:extLst>
                <a:ext uri="{FF2B5EF4-FFF2-40B4-BE49-F238E27FC236}">
                  <a16:creationId xmlns:a16="http://schemas.microsoft.com/office/drawing/2014/main" xmlns="" id="{1881D149-B1A5-4E92-8D83-A0E148CEB781}"/>
                </a:ext>
              </a:extLst>
            </p:cNvPr>
            <p:cNvPicPr>
              <a:picLocks noChangeAspect="1"/>
            </p:cNvPicPr>
            <p:nvPr/>
          </p:nvPicPr>
          <p:blipFill>
            <a:blip r:embed="rId5" cstate="print"/>
            <a:stretch>
              <a:fillRect/>
            </a:stretch>
          </p:blipFill>
          <p:spPr bwMode="gray">
            <a:xfrm>
              <a:off x="9479491" y="3655399"/>
              <a:ext cx="544104" cy="385259"/>
            </a:xfrm>
            <a:prstGeom prst="rect">
              <a:avLst/>
            </a:prstGeom>
          </p:spPr>
        </p:pic>
        <p:cxnSp>
          <p:nvCxnSpPr>
            <p:cNvPr id="44" name="直接连接符 12">
              <a:extLst>
                <a:ext uri="{FF2B5EF4-FFF2-40B4-BE49-F238E27FC236}">
                  <a16:creationId xmlns:a16="http://schemas.microsoft.com/office/drawing/2014/main" xmlns="" id="{EC6AD0EF-DFF6-494E-8DA9-EC832DB8D965}"/>
                </a:ext>
              </a:extLst>
            </p:cNvPr>
            <p:cNvCxnSpPr>
              <a:cxnSpLocks/>
              <a:stCxn id="42" idx="3"/>
              <a:endCxn id="39" idx="1"/>
            </p:cNvCxnSpPr>
            <p:nvPr/>
          </p:nvCxnSpPr>
          <p:spPr bwMode="gray">
            <a:xfrm>
              <a:off x="1652895" y="4498208"/>
              <a:ext cx="1787563" cy="498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5" name="直接连接符 12">
              <a:extLst>
                <a:ext uri="{FF2B5EF4-FFF2-40B4-BE49-F238E27FC236}">
                  <a16:creationId xmlns:a16="http://schemas.microsoft.com/office/drawing/2014/main" xmlns="" id="{00C0296D-951A-43F2-8EEA-B46E728D327C}"/>
                </a:ext>
              </a:extLst>
            </p:cNvPr>
            <p:cNvCxnSpPr>
              <a:cxnSpLocks/>
              <a:stCxn id="40" idx="0"/>
              <a:endCxn id="43" idx="1"/>
            </p:cNvCxnSpPr>
            <p:nvPr/>
          </p:nvCxnSpPr>
          <p:spPr bwMode="gray">
            <a:xfrm flipV="1">
              <a:off x="7396487" y="3848029"/>
              <a:ext cx="2083004" cy="450468"/>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48" name="TextBox 47">
              <a:extLst>
                <a:ext uri="{FF2B5EF4-FFF2-40B4-BE49-F238E27FC236}">
                  <a16:creationId xmlns:a16="http://schemas.microsoft.com/office/drawing/2014/main" xmlns="" id="{6B043639-EEA5-4628-B333-FDA7495B3634}"/>
                </a:ext>
              </a:extLst>
            </p:cNvPr>
            <p:cNvSpPr txBox="1"/>
            <p:nvPr/>
          </p:nvSpPr>
          <p:spPr bwMode="gray">
            <a:xfrm>
              <a:off x="681482" y="4713354"/>
              <a:ext cx="1445025" cy="275212"/>
            </a:xfrm>
            <a:prstGeom prst="rect">
              <a:avLst/>
            </a:prstGeom>
            <a:noFill/>
          </p:spPr>
          <p:txBody>
            <a:bodyPr wrap="square" rtlCol="0">
              <a:noAutofit/>
            </a:bodyPr>
            <a:lstStyle/>
            <a:p>
              <a:pPr algn="ctr" fontAlgn="ctr"/>
              <a:r>
                <a:rPr lang="en-US" sz="1200" dirty="0">
                  <a:latin typeface="Huawei Sans" panose="020C0503030203020204" pitchFamily="34" charset="0"/>
                </a:rPr>
                <a:t>Multicast source</a:t>
              </a:r>
            </a:p>
          </p:txBody>
        </p:sp>
        <p:sp>
          <p:nvSpPr>
            <p:cNvPr id="49" name="TextBox 48">
              <a:extLst>
                <a:ext uri="{FF2B5EF4-FFF2-40B4-BE49-F238E27FC236}">
                  <a16:creationId xmlns:a16="http://schemas.microsoft.com/office/drawing/2014/main" xmlns="" id="{057024F5-A8C4-4396-89D8-01ABB74EFBD9}"/>
                </a:ext>
              </a:extLst>
            </p:cNvPr>
            <p:cNvSpPr txBox="1"/>
            <p:nvPr/>
          </p:nvSpPr>
          <p:spPr bwMode="gray">
            <a:xfrm>
              <a:off x="9116474" y="4063544"/>
              <a:ext cx="1348795" cy="738664"/>
            </a:xfrm>
            <a:prstGeom prst="rect">
              <a:avLst/>
            </a:prstGeom>
            <a:noFill/>
          </p:spPr>
          <p:txBody>
            <a:bodyPr wrap="square" rtlCol="0">
              <a:noAutofit/>
            </a:bodyPr>
            <a:lstStyle/>
            <a:p>
              <a:pPr algn="ctr" fontAlgn="ctr"/>
              <a:r>
                <a:rPr lang="en-US" sz="1200" dirty="0">
                  <a:latin typeface="Huawei Sans" panose="020C0503030203020204" pitchFamily="34" charset="0"/>
                </a:rPr>
                <a:t>Multicast group member</a:t>
              </a:r>
            </a:p>
          </p:txBody>
        </p:sp>
        <p:pic>
          <p:nvPicPr>
            <p:cNvPr id="52" name="图片 38" descr="PC.png">
              <a:extLst>
                <a:ext uri="{FF2B5EF4-FFF2-40B4-BE49-F238E27FC236}">
                  <a16:creationId xmlns:a16="http://schemas.microsoft.com/office/drawing/2014/main" xmlns="" id="{F2F75D98-9189-4DDB-9620-C35BCBAB9055}"/>
                </a:ext>
              </a:extLst>
            </p:cNvPr>
            <p:cNvPicPr>
              <a:picLocks noChangeAspect="1"/>
            </p:cNvPicPr>
            <p:nvPr/>
          </p:nvPicPr>
          <p:blipFill>
            <a:blip r:embed="rId5" cstate="print"/>
            <a:stretch>
              <a:fillRect/>
            </a:stretch>
          </p:blipFill>
          <p:spPr bwMode="gray">
            <a:xfrm>
              <a:off x="9482664" y="4959427"/>
              <a:ext cx="544104" cy="385259"/>
            </a:xfrm>
            <a:prstGeom prst="rect">
              <a:avLst/>
            </a:prstGeom>
          </p:spPr>
        </p:pic>
        <p:cxnSp>
          <p:nvCxnSpPr>
            <p:cNvPr id="53" name="直接连接符 12">
              <a:extLst>
                <a:ext uri="{FF2B5EF4-FFF2-40B4-BE49-F238E27FC236}">
                  <a16:creationId xmlns:a16="http://schemas.microsoft.com/office/drawing/2014/main" xmlns="" id="{9B4506CF-BBC8-46FE-8814-3FE0BC9430EB}"/>
                </a:ext>
              </a:extLst>
            </p:cNvPr>
            <p:cNvCxnSpPr>
              <a:cxnSpLocks/>
              <a:stCxn id="40" idx="2"/>
              <a:endCxn id="52" idx="1"/>
            </p:cNvCxnSpPr>
            <p:nvPr/>
          </p:nvCxnSpPr>
          <p:spPr bwMode="gray">
            <a:xfrm>
              <a:off x="7396487" y="4697756"/>
              <a:ext cx="2086177" cy="45430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4" name="TextBox 53">
              <a:extLst>
                <a:ext uri="{FF2B5EF4-FFF2-40B4-BE49-F238E27FC236}">
                  <a16:creationId xmlns:a16="http://schemas.microsoft.com/office/drawing/2014/main" xmlns="" id="{07E13C9D-3C12-49CE-8825-E746EC692308}"/>
                </a:ext>
              </a:extLst>
            </p:cNvPr>
            <p:cNvSpPr txBox="1"/>
            <p:nvPr/>
          </p:nvSpPr>
          <p:spPr bwMode="gray">
            <a:xfrm>
              <a:off x="9022862" y="5316109"/>
              <a:ext cx="1483675" cy="478673"/>
            </a:xfrm>
            <a:prstGeom prst="rect">
              <a:avLst/>
            </a:prstGeom>
            <a:noFill/>
          </p:spPr>
          <p:txBody>
            <a:bodyPr wrap="square" rtlCol="0">
              <a:noAutofit/>
            </a:bodyPr>
            <a:lstStyle/>
            <a:p>
              <a:pPr algn="ctr" fontAlgn="ctr"/>
              <a:r>
                <a:rPr lang="en-US" sz="1200" dirty="0">
                  <a:latin typeface="Huawei Sans" panose="020C0503030203020204" pitchFamily="34" charset="0"/>
                </a:rPr>
                <a:t>Multicast group member</a:t>
              </a:r>
            </a:p>
          </p:txBody>
        </p:sp>
        <p:sp>
          <p:nvSpPr>
            <p:cNvPr id="58" name="TextBox 57">
              <a:extLst>
                <a:ext uri="{FF2B5EF4-FFF2-40B4-BE49-F238E27FC236}">
                  <a16:creationId xmlns:a16="http://schemas.microsoft.com/office/drawing/2014/main" xmlns="" id="{1BFE8941-98F9-4ECB-AA01-5362865DD595}"/>
                </a:ext>
              </a:extLst>
            </p:cNvPr>
            <p:cNvSpPr txBox="1"/>
            <p:nvPr/>
          </p:nvSpPr>
          <p:spPr bwMode="gray">
            <a:xfrm>
              <a:off x="3172565" y="4752564"/>
              <a:ext cx="1082951" cy="954107"/>
            </a:xfrm>
            <a:prstGeom prst="rect">
              <a:avLst/>
            </a:prstGeom>
            <a:noFill/>
          </p:spPr>
          <p:txBody>
            <a:bodyPr wrap="square" rtlCol="0">
              <a:noAutofit/>
            </a:bodyPr>
            <a:lstStyle/>
            <a:p>
              <a:pPr algn="ctr" fontAlgn="ctr"/>
              <a:r>
                <a:rPr lang="en-US" sz="1200" dirty="0">
                  <a:latin typeface="Huawei Sans" panose="020C0503030203020204" pitchFamily="34" charset="0"/>
                </a:rPr>
                <a:t>Multicast router (FHR)</a:t>
              </a:r>
            </a:p>
            <a:p>
              <a:pPr algn="ctr" fontAlgn="ctr"/>
              <a:endParaRPr lang="en-US" sz="1200" dirty="0">
                <a:latin typeface="Huawei Sans" panose="020C0503030203020204" pitchFamily="34" charset="0"/>
              </a:endParaRPr>
            </a:p>
          </p:txBody>
        </p:sp>
        <p:pic>
          <p:nvPicPr>
            <p:cNvPr id="62" name="Picture 2" descr="G:\做的项目\公共\扁平图标切换\更新2015_01_21\oss扁平图标库2015_01_21更新-04.png">
              <a:extLst>
                <a:ext uri="{FF2B5EF4-FFF2-40B4-BE49-F238E27FC236}">
                  <a16:creationId xmlns:a16="http://schemas.microsoft.com/office/drawing/2014/main" xmlns="" id="{DB1D3A7A-91C3-407C-A5F5-72EA6AF17298}"/>
                </a:ext>
              </a:extLst>
            </p:cNvPr>
            <p:cNvPicPr>
              <a:picLocks noChangeArrowheads="1"/>
            </p:cNvPicPr>
            <p:nvPr/>
          </p:nvPicPr>
          <p:blipFill>
            <a:blip r:embed="rId3" cstate="print"/>
            <a:stretch>
              <a:fillRect/>
            </a:stretch>
          </p:blipFill>
          <p:spPr bwMode="gray">
            <a:xfrm>
              <a:off x="5349512" y="4589307"/>
              <a:ext cx="528117" cy="399259"/>
            </a:xfrm>
            <a:prstGeom prst="rect">
              <a:avLst/>
            </a:prstGeom>
            <a:noFill/>
          </p:spPr>
        </p:pic>
        <p:pic>
          <p:nvPicPr>
            <p:cNvPr id="63" name="Picture 2" descr="G:\做的项目\公共\扁平图标切换\更新2015_01_21\oss扁平图标库2015_01_21更新-04.png">
              <a:extLst>
                <a:ext uri="{FF2B5EF4-FFF2-40B4-BE49-F238E27FC236}">
                  <a16:creationId xmlns:a16="http://schemas.microsoft.com/office/drawing/2014/main" xmlns="" id="{683C5890-D6A4-4D94-B94E-11175315DB1B}"/>
                </a:ext>
              </a:extLst>
            </p:cNvPr>
            <p:cNvPicPr>
              <a:picLocks noChangeArrowheads="1"/>
            </p:cNvPicPr>
            <p:nvPr/>
          </p:nvPicPr>
          <p:blipFill>
            <a:blip r:embed="rId3" cstate="print"/>
            <a:stretch>
              <a:fillRect/>
            </a:stretch>
          </p:blipFill>
          <p:spPr bwMode="gray">
            <a:xfrm>
              <a:off x="6317270" y="3840436"/>
              <a:ext cx="528117" cy="399259"/>
            </a:xfrm>
            <a:prstGeom prst="rect">
              <a:avLst/>
            </a:prstGeom>
            <a:noFill/>
          </p:spPr>
        </p:pic>
        <p:pic>
          <p:nvPicPr>
            <p:cNvPr id="64" name="Picture 2" descr="G:\做的项目\公共\扁平图标切换\更新2015_01_21\oss扁平图标库2015_01_21更新-04.png">
              <a:extLst>
                <a:ext uri="{FF2B5EF4-FFF2-40B4-BE49-F238E27FC236}">
                  <a16:creationId xmlns:a16="http://schemas.microsoft.com/office/drawing/2014/main" xmlns="" id="{2558559A-A8A4-4B5F-9980-A2A49CB31513}"/>
                </a:ext>
              </a:extLst>
            </p:cNvPr>
            <p:cNvPicPr>
              <a:picLocks noChangeArrowheads="1"/>
            </p:cNvPicPr>
            <p:nvPr/>
          </p:nvPicPr>
          <p:blipFill>
            <a:blip r:embed="rId3" cstate="print"/>
            <a:stretch>
              <a:fillRect/>
            </a:stretch>
          </p:blipFill>
          <p:spPr bwMode="gray">
            <a:xfrm>
              <a:off x="4436524" y="3733785"/>
              <a:ext cx="528117" cy="399259"/>
            </a:xfrm>
            <a:prstGeom prst="rect">
              <a:avLst/>
            </a:prstGeom>
            <a:noFill/>
          </p:spPr>
        </p:pic>
        <p:sp>
          <p:nvSpPr>
            <p:cNvPr id="66" name="TextBox 65">
              <a:extLst>
                <a:ext uri="{FF2B5EF4-FFF2-40B4-BE49-F238E27FC236}">
                  <a16:creationId xmlns:a16="http://schemas.microsoft.com/office/drawing/2014/main" xmlns="" id="{E73FC582-CCCF-4B1B-A89E-42D468197034}"/>
                </a:ext>
              </a:extLst>
            </p:cNvPr>
            <p:cNvSpPr txBox="1"/>
            <p:nvPr/>
          </p:nvSpPr>
          <p:spPr bwMode="gray">
            <a:xfrm>
              <a:off x="6762419" y="4725152"/>
              <a:ext cx="1264177" cy="738664"/>
            </a:xfrm>
            <a:prstGeom prst="rect">
              <a:avLst/>
            </a:prstGeom>
            <a:noFill/>
          </p:spPr>
          <p:txBody>
            <a:bodyPr wrap="square" rtlCol="0">
              <a:noAutofit/>
            </a:bodyPr>
            <a:lstStyle/>
            <a:p>
              <a:pPr algn="ctr" fontAlgn="ctr"/>
              <a:r>
                <a:rPr lang="en-US" sz="1200" dirty="0">
                  <a:latin typeface="Huawei Sans" panose="020C0503030203020204" pitchFamily="34" charset="0"/>
                </a:rPr>
                <a:t>Multicast router (LHR)</a:t>
              </a:r>
            </a:p>
            <a:p>
              <a:pPr algn="ctr" fontAlgn="ctr"/>
              <a:endParaRPr lang="en-US" sz="1200" dirty="0">
                <a:latin typeface="Huawei Sans" panose="020C0503030203020204" pitchFamily="34" charset="0"/>
              </a:endParaRPr>
            </a:p>
          </p:txBody>
        </p:sp>
        <p:cxnSp>
          <p:nvCxnSpPr>
            <p:cNvPr id="67" name="Straight Connector 66">
              <a:extLst>
                <a:ext uri="{FF2B5EF4-FFF2-40B4-BE49-F238E27FC236}">
                  <a16:creationId xmlns:a16="http://schemas.microsoft.com/office/drawing/2014/main" xmlns="" id="{1CDE7822-E2DC-429B-A940-EAFAAE915A57}"/>
                </a:ext>
              </a:extLst>
            </p:cNvPr>
            <p:cNvCxnSpPr>
              <a:cxnSpLocks/>
            </p:cNvCxnSpPr>
            <p:nvPr/>
          </p:nvCxnSpPr>
          <p:spPr bwMode="gray">
            <a:xfrm>
              <a:off x="1414254" y="3188787"/>
              <a:ext cx="0" cy="1023985"/>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xmlns="" id="{FF4B070B-17B4-4E33-B27E-2E9F97290888}"/>
                </a:ext>
              </a:extLst>
            </p:cNvPr>
            <p:cNvCxnSpPr>
              <a:cxnSpLocks/>
            </p:cNvCxnSpPr>
            <p:nvPr/>
          </p:nvCxnSpPr>
          <p:spPr bwMode="gray">
            <a:xfrm>
              <a:off x="3708528" y="3188787"/>
              <a:ext cx="0" cy="1029203"/>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xmlns="" id="{EF7EACC2-2AE9-43AF-AE5F-7B2FC5654DD5}"/>
                </a:ext>
              </a:extLst>
            </p:cNvPr>
            <p:cNvCxnSpPr>
              <a:cxnSpLocks/>
            </p:cNvCxnSpPr>
            <p:nvPr/>
          </p:nvCxnSpPr>
          <p:spPr bwMode="gray">
            <a:xfrm>
              <a:off x="7396487" y="3188787"/>
              <a:ext cx="0" cy="1029047"/>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xmlns="" id="{C8906C0B-47B1-4D51-9EBC-54E78B88CAB5}"/>
                </a:ext>
              </a:extLst>
            </p:cNvPr>
            <p:cNvCxnSpPr>
              <a:cxnSpLocks/>
            </p:cNvCxnSpPr>
            <p:nvPr/>
          </p:nvCxnSpPr>
          <p:spPr bwMode="gray">
            <a:xfrm>
              <a:off x="9751543" y="3228080"/>
              <a:ext cx="0" cy="370169"/>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9" name="Straight Arrow Connector 78">
              <a:extLst>
                <a:ext uri="{FF2B5EF4-FFF2-40B4-BE49-F238E27FC236}">
                  <a16:creationId xmlns:a16="http://schemas.microsoft.com/office/drawing/2014/main" xmlns="" id="{C98D9C99-0E0F-4D9B-8530-29CBA0A4F132}"/>
                </a:ext>
              </a:extLst>
            </p:cNvPr>
            <p:cNvCxnSpPr>
              <a:cxnSpLocks/>
            </p:cNvCxnSpPr>
            <p:nvPr/>
          </p:nvCxnSpPr>
          <p:spPr bwMode="gray">
            <a:xfrm>
              <a:off x="1414254" y="3376934"/>
              <a:ext cx="2290262" cy="0"/>
            </a:xfrm>
            <a:prstGeom prst="straightConnector1">
              <a:avLst/>
            </a:prstGeom>
            <a:ln w="19050">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0" name="TextBox 79">
              <a:extLst>
                <a:ext uri="{FF2B5EF4-FFF2-40B4-BE49-F238E27FC236}">
                  <a16:creationId xmlns:a16="http://schemas.microsoft.com/office/drawing/2014/main" xmlns="" id="{A386AE0E-BC16-4AFC-A4BB-1BE2708941CD}"/>
                </a:ext>
              </a:extLst>
            </p:cNvPr>
            <p:cNvSpPr txBox="1"/>
            <p:nvPr/>
          </p:nvSpPr>
          <p:spPr bwMode="gray">
            <a:xfrm>
              <a:off x="1674691" y="3221992"/>
              <a:ext cx="1743547" cy="338554"/>
            </a:xfrm>
            <a:prstGeom prst="rect">
              <a:avLst/>
            </a:prstGeom>
            <a:solidFill>
              <a:schemeClr val="bg1"/>
            </a:solidFill>
          </p:spPr>
          <p:txBody>
            <a:bodyPr wrap="square" rtlCol="0">
              <a:noAutofit/>
            </a:bodyPr>
            <a:lstStyle/>
            <a:p>
              <a:pPr algn="ctr" fontAlgn="ctr"/>
              <a:r>
                <a:rPr lang="en-US" sz="1200" b="1" dirty="0">
                  <a:latin typeface="Huawei Sans" panose="020C0503030203020204" pitchFamily="34" charset="0"/>
                </a:rPr>
                <a:t>Source end network</a:t>
              </a:r>
            </a:p>
          </p:txBody>
        </p:sp>
        <p:cxnSp>
          <p:nvCxnSpPr>
            <p:cNvPr id="88" name="Straight Arrow Connector 87">
              <a:extLst>
                <a:ext uri="{FF2B5EF4-FFF2-40B4-BE49-F238E27FC236}">
                  <a16:creationId xmlns:a16="http://schemas.microsoft.com/office/drawing/2014/main" xmlns="" id="{71948597-D0CA-4FB2-9B83-630E43C3ABC4}"/>
                </a:ext>
              </a:extLst>
            </p:cNvPr>
            <p:cNvCxnSpPr>
              <a:cxnSpLocks/>
            </p:cNvCxnSpPr>
            <p:nvPr/>
          </p:nvCxnSpPr>
          <p:spPr bwMode="gray">
            <a:xfrm>
              <a:off x="7427439" y="3383022"/>
              <a:ext cx="2324104" cy="0"/>
            </a:xfrm>
            <a:prstGeom prst="straightConnector1">
              <a:avLst/>
            </a:prstGeom>
            <a:ln w="19050">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9" name="TextBox 88">
              <a:extLst>
                <a:ext uri="{FF2B5EF4-FFF2-40B4-BE49-F238E27FC236}">
                  <a16:creationId xmlns:a16="http://schemas.microsoft.com/office/drawing/2014/main" xmlns="" id="{E067ED1A-24CA-4516-9523-BFDC0902D7B0}"/>
                </a:ext>
              </a:extLst>
            </p:cNvPr>
            <p:cNvSpPr txBox="1"/>
            <p:nvPr/>
          </p:nvSpPr>
          <p:spPr bwMode="gray">
            <a:xfrm>
              <a:off x="7648608" y="3221992"/>
              <a:ext cx="1854445" cy="338554"/>
            </a:xfrm>
            <a:prstGeom prst="rect">
              <a:avLst/>
            </a:prstGeom>
            <a:solidFill>
              <a:schemeClr val="bg1"/>
            </a:solidFill>
          </p:spPr>
          <p:txBody>
            <a:bodyPr wrap="square" rtlCol="0">
              <a:noAutofit/>
            </a:bodyPr>
            <a:lstStyle/>
            <a:p>
              <a:pPr algn="ctr" fontAlgn="ctr"/>
              <a:r>
                <a:rPr lang="en-US" sz="1200" b="1" dirty="0">
                  <a:latin typeface="Huawei Sans" panose="020C0503030203020204" pitchFamily="34" charset="0"/>
                </a:rPr>
                <a:t>Receiver end network</a:t>
              </a:r>
            </a:p>
          </p:txBody>
        </p:sp>
        <p:cxnSp>
          <p:nvCxnSpPr>
            <p:cNvPr id="97" name="Straight Connector 96">
              <a:extLst>
                <a:ext uri="{FF2B5EF4-FFF2-40B4-BE49-F238E27FC236}">
                  <a16:creationId xmlns:a16="http://schemas.microsoft.com/office/drawing/2014/main" xmlns="" id="{CABE6281-59FC-4578-B7E4-20DD3DF06E41}"/>
                </a:ext>
              </a:extLst>
            </p:cNvPr>
            <p:cNvCxnSpPr>
              <a:cxnSpLocks/>
            </p:cNvCxnSpPr>
            <p:nvPr/>
          </p:nvCxnSpPr>
          <p:spPr bwMode="gray">
            <a:xfrm>
              <a:off x="1411985" y="5073218"/>
              <a:ext cx="0" cy="1023985"/>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xmlns="" id="{47AD40EF-1B7F-4B39-84B6-43044B4B1667}"/>
                </a:ext>
              </a:extLst>
            </p:cNvPr>
            <p:cNvCxnSpPr>
              <a:cxnSpLocks/>
            </p:cNvCxnSpPr>
            <p:nvPr/>
          </p:nvCxnSpPr>
          <p:spPr bwMode="gray">
            <a:xfrm>
              <a:off x="3704516" y="5344686"/>
              <a:ext cx="0" cy="752517"/>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xmlns="" id="{64AB33F1-BA5B-4789-9ADD-7E7B735174FA}"/>
                </a:ext>
              </a:extLst>
            </p:cNvPr>
            <p:cNvCxnSpPr>
              <a:cxnSpLocks/>
            </p:cNvCxnSpPr>
            <p:nvPr/>
          </p:nvCxnSpPr>
          <p:spPr bwMode="gray">
            <a:xfrm>
              <a:off x="7396487" y="5328586"/>
              <a:ext cx="0" cy="752517"/>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xmlns="" id="{F1C6D3BF-46CB-4C70-AFBB-EF3A164CD641}"/>
                </a:ext>
              </a:extLst>
            </p:cNvPr>
            <p:cNvCxnSpPr>
              <a:cxnSpLocks/>
            </p:cNvCxnSpPr>
            <p:nvPr/>
          </p:nvCxnSpPr>
          <p:spPr bwMode="gray">
            <a:xfrm>
              <a:off x="9751543" y="5803166"/>
              <a:ext cx="0" cy="392359"/>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3" name="TextBox 102">
              <a:extLst>
                <a:ext uri="{FF2B5EF4-FFF2-40B4-BE49-F238E27FC236}">
                  <a16:creationId xmlns:a16="http://schemas.microsoft.com/office/drawing/2014/main" xmlns="" id="{508A2841-804D-4641-A631-D626C460F7F1}"/>
                </a:ext>
              </a:extLst>
            </p:cNvPr>
            <p:cNvSpPr txBox="1"/>
            <p:nvPr/>
          </p:nvSpPr>
          <p:spPr bwMode="gray">
            <a:xfrm>
              <a:off x="9869287" y="3721750"/>
              <a:ext cx="2160360" cy="304322"/>
            </a:xfrm>
            <a:prstGeom prst="rect">
              <a:avLst/>
            </a:prstGeom>
            <a:noFill/>
          </p:spPr>
          <p:txBody>
            <a:bodyPr wrap="square" rtlCol="0">
              <a:noAutofit/>
            </a:bodyPr>
            <a:lstStyle/>
            <a:p>
              <a:pPr algn="ctr" fontAlgn="ctr"/>
              <a:r>
                <a:rPr lang="en-US" sz="1200" dirty="0">
                  <a:latin typeface="Huawei Sans" panose="020C0503030203020204" pitchFamily="34" charset="0"/>
                </a:rPr>
                <a:t>Joins multicast group 1.</a:t>
              </a:r>
            </a:p>
          </p:txBody>
        </p:sp>
        <p:sp>
          <p:nvSpPr>
            <p:cNvPr id="104" name="TextBox 103">
              <a:extLst>
                <a:ext uri="{FF2B5EF4-FFF2-40B4-BE49-F238E27FC236}">
                  <a16:creationId xmlns:a16="http://schemas.microsoft.com/office/drawing/2014/main" xmlns="" id="{0A7E4386-7743-4F3F-B669-FDD620E55E15}"/>
                </a:ext>
              </a:extLst>
            </p:cNvPr>
            <p:cNvSpPr txBox="1"/>
            <p:nvPr/>
          </p:nvSpPr>
          <p:spPr bwMode="gray">
            <a:xfrm>
              <a:off x="9995942" y="5015008"/>
              <a:ext cx="1907519" cy="313578"/>
            </a:xfrm>
            <a:prstGeom prst="rect">
              <a:avLst/>
            </a:prstGeom>
            <a:noFill/>
          </p:spPr>
          <p:txBody>
            <a:bodyPr wrap="square" rtlCol="0">
              <a:noAutofit/>
            </a:bodyPr>
            <a:lstStyle/>
            <a:p>
              <a:pPr algn="ctr" fontAlgn="ctr"/>
              <a:r>
                <a:rPr lang="en-US" sz="1200" dirty="0">
                  <a:latin typeface="Huawei Sans" panose="020C0503030203020204" pitchFamily="34" charset="0"/>
                </a:rPr>
                <a:t>Joins multicast group 2.</a:t>
              </a:r>
            </a:p>
          </p:txBody>
        </p:sp>
        <p:cxnSp>
          <p:nvCxnSpPr>
            <p:cNvPr id="110" name="Straight Arrow Connector 109">
              <a:extLst>
                <a:ext uri="{FF2B5EF4-FFF2-40B4-BE49-F238E27FC236}">
                  <a16:creationId xmlns:a16="http://schemas.microsoft.com/office/drawing/2014/main" xmlns="" id="{561C4883-C24F-43CE-97B2-9A01C2AEB8C3}"/>
                </a:ext>
              </a:extLst>
            </p:cNvPr>
            <p:cNvCxnSpPr/>
            <p:nvPr/>
          </p:nvCxnSpPr>
          <p:spPr bwMode="gray">
            <a:xfrm>
              <a:off x="4700582" y="4181596"/>
              <a:ext cx="609729" cy="566068"/>
            </a:xfrm>
            <a:prstGeom prst="straightConnector1">
              <a:avLst/>
            </a:prstGeom>
            <a:ln w="190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1" name="Straight Arrow Connector 110">
              <a:extLst>
                <a:ext uri="{FF2B5EF4-FFF2-40B4-BE49-F238E27FC236}">
                  <a16:creationId xmlns:a16="http://schemas.microsoft.com/office/drawing/2014/main" xmlns="" id="{C92B3E45-15D3-4ED6-AED3-51B11699D48F}"/>
                </a:ext>
              </a:extLst>
            </p:cNvPr>
            <p:cNvCxnSpPr>
              <a:cxnSpLocks/>
            </p:cNvCxnSpPr>
            <p:nvPr/>
          </p:nvCxnSpPr>
          <p:spPr bwMode="gray">
            <a:xfrm>
              <a:off x="5000625" y="3925570"/>
              <a:ext cx="1272385" cy="100502"/>
            </a:xfrm>
            <a:prstGeom prst="straightConnector1">
              <a:avLst/>
            </a:prstGeom>
            <a:ln w="190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4" name="Straight Arrow Connector 113">
              <a:extLst>
                <a:ext uri="{FF2B5EF4-FFF2-40B4-BE49-F238E27FC236}">
                  <a16:creationId xmlns:a16="http://schemas.microsoft.com/office/drawing/2014/main" xmlns="" id="{C0528A2E-3B2B-4FE0-9478-1E06E593C68C}"/>
                </a:ext>
              </a:extLst>
            </p:cNvPr>
            <p:cNvCxnSpPr>
              <a:cxnSpLocks/>
            </p:cNvCxnSpPr>
            <p:nvPr/>
          </p:nvCxnSpPr>
          <p:spPr bwMode="gray">
            <a:xfrm flipV="1">
              <a:off x="5935425" y="4296858"/>
              <a:ext cx="660005" cy="550994"/>
            </a:xfrm>
            <a:prstGeom prst="straightConnector1">
              <a:avLst/>
            </a:prstGeom>
            <a:ln w="190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23" name="TextBox 122">
              <a:extLst>
                <a:ext uri="{FF2B5EF4-FFF2-40B4-BE49-F238E27FC236}">
                  <a16:creationId xmlns:a16="http://schemas.microsoft.com/office/drawing/2014/main" xmlns="" id="{CDB2DA15-8494-46E7-80D0-F3DB1BC9D824}"/>
                </a:ext>
              </a:extLst>
            </p:cNvPr>
            <p:cNvSpPr txBox="1"/>
            <p:nvPr/>
          </p:nvSpPr>
          <p:spPr bwMode="gray">
            <a:xfrm>
              <a:off x="4859099" y="4087344"/>
              <a:ext cx="1524387" cy="738664"/>
            </a:xfrm>
            <a:prstGeom prst="rect">
              <a:avLst/>
            </a:prstGeom>
            <a:noFill/>
          </p:spPr>
          <p:txBody>
            <a:bodyPr wrap="square" rtlCol="0">
              <a:noAutofit/>
            </a:bodyPr>
            <a:lstStyle/>
            <a:p>
              <a:pPr algn="ctr" fontAlgn="ctr"/>
              <a:r>
                <a:rPr lang="en-US" sz="1200" b="1" dirty="0">
                  <a:solidFill>
                    <a:srgbClr val="EC7061"/>
                  </a:solidFill>
                  <a:latin typeface="Huawei Sans" panose="020C0503030203020204" pitchFamily="34" charset="0"/>
                </a:rPr>
                <a:t>Multicast routing protocol</a:t>
              </a:r>
            </a:p>
          </p:txBody>
        </p:sp>
        <p:sp>
          <p:nvSpPr>
            <p:cNvPr id="125" name="TextBox 124">
              <a:extLst>
                <a:ext uri="{FF2B5EF4-FFF2-40B4-BE49-F238E27FC236}">
                  <a16:creationId xmlns:a16="http://schemas.microsoft.com/office/drawing/2014/main" xmlns="" id="{3A8254E8-B429-46D3-BB6A-3BE43E2DF00F}"/>
                </a:ext>
              </a:extLst>
            </p:cNvPr>
            <p:cNvSpPr txBox="1"/>
            <p:nvPr/>
          </p:nvSpPr>
          <p:spPr bwMode="gray">
            <a:xfrm>
              <a:off x="4560229" y="5497869"/>
              <a:ext cx="2227268" cy="738664"/>
            </a:xfrm>
            <a:prstGeom prst="rect">
              <a:avLst/>
            </a:prstGeom>
            <a:noFill/>
          </p:spPr>
          <p:txBody>
            <a:bodyPr wrap="square" rtlCol="0">
              <a:noAutofit/>
            </a:bodyPr>
            <a:lstStyle/>
            <a:p>
              <a:pPr fontAlgn="ctr"/>
              <a:r>
                <a:rPr lang="en-US" sz="1200" dirty="0">
                  <a:latin typeface="Huawei Sans" panose="020C0503030203020204" pitchFamily="34" charset="0"/>
                </a:rPr>
                <a:t>Multicast forwarding paths are established based on multicast routing protocols.</a:t>
              </a:r>
            </a:p>
          </p:txBody>
        </p:sp>
        <p:sp>
          <p:nvSpPr>
            <p:cNvPr id="126" name="TextBox 125">
              <a:extLst>
                <a:ext uri="{FF2B5EF4-FFF2-40B4-BE49-F238E27FC236}">
                  <a16:creationId xmlns:a16="http://schemas.microsoft.com/office/drawing/2014/main" xmlns="" id="{5520FCD4-11A9-49A4-AC75-1D00A6F5A135}"/>
                </a:ext>
              </a:extLst>
            </p:cNvPr>
            <p:cNvSpPr txBox="1"/>
            <p:nvPr/>
          </p:nvSpPr>
          <p:spPr bwMode="gray">
            <a:xfrm>
              <a:off x="7396487" y="5447140"/>
              <a:ext cx="2097670" cy="837258"/>
            </a:xfrm>
            <a:prstGeom prst="rect">
              <a:avLst/>
            </a:prstGeom>
            <a:noFill/>
          </p:spPr>
          <p:txBody>
            <a:bodyPr wrap="square" rtlCol="0">
              <a:noAutofit/>
            </a:bodyPr>
            <a:lstStyle/>
            <a:p>
              <a:pPr fontAlgn="ctr"/>
              <a:r>
                <a:rPr lang="en-US" sz="1200" dirty="0">
                  <a:latin typeface="Huawei Sans" panose="020C0503030203020204" pitchFamily="34" charset="0"/>
                </a:rPr>
                <a:t>IGMP is used to obtain multicast group members' locations and the multicast groups that they join.</a:t>
              </a:r>
            </a:p>
          </p:txBody>
        </p:sp>
        <p:sp>
          <p:nvSpPr>
            <p:cNvPr id="127" name="TextBox 126">
              <a:extLst>
                <a:ext uri="{FF2B5EF4-FFF2-40B4-BE49-F238E27FC236}">
                  <a16:creationId xmlns:a16="http://schemas.microsoft.com/office/drawing/2014/main" xmlns="" id="{0DC4948D-9FED-4757-9283-8AB97E103640}"/>
                </a:ext>
              </a:extLst>
            </p:cNvPr>
            <p:cNvSpPr txBox="1"/>
            <p:nvPr/>
          </p:nvSpPr>
          <p:spPr bwMode="gray">
            <a:xfrm>
              <a:off x="1510723" y="5429609"/>
              <a:ext cx="1880683" cy="738664"/>
            </a:xfrm>
            <a:prstGeom prst="rect">
              <a:avLst/>
            </a:prstGeom>
            <a:noFill/>
          </p:spPr>
          <p:txBody>
            <a:bodyPr wrap="square" rtlCol="0">
              <a:noAutofit/>
            </a:bodyPr>
            <a:lstStyle/>
            <a:p>
              <a:pPr fontAlgn="ctr"/>
              <a:r>
                <a:rPr lang="en-US" sz="1200" dirty="0">
                  <a:latin typeface="Huawei Sans" panose="020C0503030203020204" pitchFamily="34" charset="0"/>
                </a:rPr>
                <a:t>Sends multicast data to the multicast forwarding network.</a:t>
              </a:r>
            </a:p>
          </p:txBody>
        </p:sp>
      </p:grpSp>
    </p:spTree>
    <p:extLst>
      <p:ext uri="{BB962C8B-B14F-4D97-AF65-F5344CB8AC3E}">
        <p14:creationId xmlns:p14="http://schemas.microsoft.com/office/powerpoint/2010/main" val="3899770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reeform 159">
            <a:extLst>
              <a:ext uri="{FF2B5EF4-FFF2-40B4-BE49-F238E27FC236}">
                <a16:creationId xmlns:a16="http://schemas.microsoft.com/office/drawing/2014/main" xmlns="" id="{C35940EF-770E-4F6F-A9F0-E895A8F94804}"/>
              </a:ext>
            </a:extLst>
          </p:cNvPr>
          <p:cNvSpPr/>
          <p:nvPr/>
        </p:nvSpPr>
        <p:spPr bwMode="gray">
          <a:xfrm flipH="1">
            <a:off x="2310643" y="4027154"/>
            <a:ext cx="1578984" cy="82538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Multicast network</a:t>
            </a:r>
          </a:p>
        </p:txBody>
      </p:sp>
      <p:sp>
        <p:nvSpPr>
          <p:cNvPr id="3" name="Text Placeholder 2">
            <a:extLst>
              <a:ext uri="{FF2B5EF4-FFF2-40B4-BE49-F238E27FC236}">
                <a16:creationId xmlns:a16="http://schemas.microsoft.com/office/drawing/2014/main" xmlns="" id="{1DCC6EF2-AEEE-4F28-B20A-94D0529B2F4A}"/>
              </a:ext>
            </a:extLst>
          </p:cNvPr>
          <p:cNvSpPr>
            <a:spLocks noGrp="1"/>
          </p:cNvSpPr>
          <p:nvPr>
            <p:ph type="body" sz="quarter" idx="10"/>
          </p:nvPr>
        </p:nvSpPr>
        <p:spPr bwMode="gray"/>
        <p:txBody>
          <a:bodyPr wrap="square">
            <a:noAutofit/>
          </a:bodyPr>
          <a:lstStyle/>
          <a:p>
            <a:pPr marL="0" indent="0">
              <a:lnSpc>
                <a:spcPct val="150000"/>
              </a:lnSpc>
              <a:buNone/>
            </a:pPr>
            <a:r>
              <a:rPr lang="en-US" sz="1600" dirty="0">
                <a:latin typeface="Huawei Sans" panose="020C0503030203020204" pitchFamily="34" charset="0"/>
              </a:rPr>
              <a:t>When receiving multicast data, multicast group members can select multicast data sources. Therefore, two multicast service models are available: any-source multicast (ASM) and source-specific multicast (SSM).</a:t>
            </a:r>
          </a:p>
          <a:p>
            <a:pPr lvl="1">
              <a:lnSpc>
                <a:spcPct val="150000"/>
              </a:lnSpc>
            </a:pPr>
            <a:r>
              <a:rPr lang="en-US" sz="1400" dirty="0">
                <a:latin typeface="Huawei Sans" panose="020C0503030203020204" pitchFamily="34" charset="0"/>
              </a:rPr>
              <a:t>ASM: After a member joins a multicast group, the member can receive data sent by any source to the group.</a:t>
            </a:r>
          </a:p>
          <a:p>
            <a:pPr lvl="1">
              <a:lnSpc>
                <a:spcPct val="150000"/>
              </a:lnSpc>
            </a:pPr>
            <a:r>
              <a:rPr lang="en-US" sz="1400" dirty="0">
                <a:latin typeface="Huawei Sans" panose="020C0503030203020204" pitchFamily="34" charset="0"/>
              </a:rPr>
              <a:t>SSM: After a member joins a multicast group, the member can only receive data sent by the specific source to the group.</a:t>
            </a:r>
          </a:p>
        </p:txBody>
      </p:sp>
      <p:sp>
        <p:nvSpPr>
          <p:cNvPr id="2" name="Title 1">
            <a:extLst>
              <a:ext uri="{FF2B5EF4-FFF2-40B4-BE49-F238E27FC236}">
                <a16:creationId xmlns:a16="http://schemas.microsoft.com/office/drawing/2014/main" xmlns="" id="{8790E1A8-2D84-4E5A-B243-F9824D512BD3}"/>
              </a:ext>
            </a:extLst>
          </p:cNvPr>
          <p:cNvSpPr>
            <a:spLocks noGrp="1"/>
          </p:cNvSpPr>
          <p:nvPr>
            <p:ph type="title"/>
          </p:nvPr>
        </p:nvSpPr>
        <p:spPr bwMode="gray"/>
        <p:txBody>
          <a:bodyPr wrap="square">
            <a:noAutofit/>
          </a:bodyPr>
          <a:lstStyle/>
          <a:p>
            <a:r>
              <a:rPr lang="en-US" dirty="0">
                <a:latin typeface="Huawei Sans" panose="020C0503030203020204" pitchFamily="34" charset="0"/>
              </a:rPr>
              <a:t>Multicast Service Models</a:t>
            </a:r>
          </a:p>
        </p:txBody>
      </p:sp>
      <p:cxnSp>
        <p:nvCxnSpPr>
          <p:cNvPr id="9" name="直接连接符 12">
            <a:extLst>
              <a:ext uri="{FF2B5EF4-FFF2-40B4-BE49-F238E27FC236}">
                <a16:creationId xmlns:a16="http://schemas.microsoft.com/office/drawing/2014/main" xmlns="" id="{A7449866-0B54-42F0-88C4-1A94498301AE}"/>
              </a:ext>
            </a:extLst>
          </p:cNvPr>
          <p:cNvCxnSpPr>
            <a:cxnSpLocks/>
            <a:stCxn id="50" idx="3"/>
            <a:endCxn id="49" idx="1"/>
          </p:cNvCxnSpPr>
          <p:nvPr/>
        </p:nvCxnSpPr>
        <p:spPr bwMode="gray">
          <a:xfrm>
            <a:off x="2134177" y="3937335"/>
            <a:ext cx="758253"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1" name="直接连接符 12">
            <a:extLst>
              <a:ext uri="{FF2B5EF4-FFF2-40B4-BE49-F238E27FC236}">
                <a16:creationId xmlns:a16="http://schemas.microsoft.com/office/drawing/2014/main" xmlns="" id="{F004B2C7-2066-4E48-AF8B-41A536E7A79B}"/>
              </a:ext>
            </a:extLst>
          </p:cNvPr>
          <p:cNvCxnSpPr>
            <a:cxnSpLocks/>
            <a:stCxn id="53" idx="2"/>
            <a:endCxn id="48" idx="0"/>
          </p:cNvCxnSpPr>
          <p:nvPr/>
        </p:nvCxnSpPr>
        <p:spPr bwMode="gray">
          <a:xfrm>
            <a:off x="3157544" y="5139068"/>
            <a:ext cx="0" cy="68717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5" name="文本框 27">
            <a:extLst>
              <a:ext uri="{FF2B5EF4-FFF2-40B4-BE49-F238E27FC236}">
                <a16:creationId xmlns:a16="http://schemas.microsoft.com/office/drawing/2014/main" xmlns="" id="{FF5DCC65-BFC8-47F3-967A-5511B1799F6F}"/>
              </a:ext>
            </a:extLst>
          </p:cNvPr>
          <p:cNvSpPr txBox="1"/>
          <p:nvPr/>
        </p:nvSpPr>
        <p:spPr bwMode="gray">
          <a:xfrm>
            <a:off x="1005180" y="3437269"/>
            <a:ext cx="1693902" cy="654946"/>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ea typeface="+mn-ea"/>
                <a:cs typeface="Arial" pitchFamily="34" charset="0"/>
              </a:rPr>
              <a:t>Multicast source 1</a:t>
            </a:r>
          </a:p>
        </p:txBody>
      </p:sp>
      <p:pic>
        <p:nvPicPr>
          <p:cNvPr id="48" name="图片 38" descr="PC.png">
            <a:extLst>
              <a:ext uri="{FF2B5EF4-FFF2-40B4-BE49-F238E27FC236}">
                <a16:creationId xmlns:a16="http://schemas.microsoft.com/office/drawing/2014/main" xmlns="" id="{577AF410-250C-4365-B6F0-381C3B309D14}"/>
              </a:ext>
            </a:extLst>
          </p:cNvPr>
          <p:cNvPicPr>
            <a:picLocks noChangeAspect="1"/>
          </p:cNvPicPr>
          <p:nvPr/>
        </p:nvPicPr>
        <p:blipFill>
          <a:blip r:embed="rId3" cstate="print"/>
          <a:stretch>
            <a:fillRect/>
          </a:stretch>
        </p:blipFill>
        <p:spPr bwMode="gray">
          <a:xfrm>
            <a:off x="2885492" y="5826239"/>
            <a:ext cx="544104" cy="385259"/>
          </a:xfrm>
          <a:prstGeom prst="rect">
            <a:avLst/>
          </a:prstGeom>
        </p:spPr>
      </p:pic>
      <p:pic>
        <p:nvPicPr>
          <p:cNvPr id="49" name="Picture 12" descr="E:\2016.01\1.12 扁平化图标\蓝色\AR-蓝色最新-40.png">
            <a:extLst>
              <a:ext uri="{FF2B5EF4-FFF2-40B4-BE49-F238E27FC236}">
                <a16:creationId xmlns:a16="http://schemas.microsoft.com/office/drawing/2014/main" xmlns="" id="{951892EE-F2AC-4C20-B2BF-12B2BCEC5084}"/>
              </a:ext>
            </a:extLst>
          </p:cNvPr>
          <p:cNvPicPr>
            <a:picLocks noChangeAspect="1" noChangeArrowheads="1"/>
          </p:cNvPicPr>
          <p:nvPr/>
        </p:nvPicPr>
        <p:blipFill>
          <a:blip r:embed="rId4" cstate="print"/>
          <a:srcRect/>
          <a:stretch>
            <a:fillRect/>
          </a:stretch>
        </p:blipFill>
        <p:spPr bwMode="gray">
          <a:xfrm>
            <a:off x="2892430" y="3716426"/>
            <a:ext cx="540000" cy="441818"/>
          </a:xfrm>
          <a:prstGeom prst="rect">
            <a:avLst/>
          </a:prstGeom>
          <a:noFill/>
        </p:spPr>
      </p:pic>
      <p:pic>
        <p:nvPicPr>
          <p:cNvPr id="50" name="图片 66" descr="交换机.png">
            <a:extLst>
              <a:ext uri="{FF2B5EF4-FFF2-40B4-BE49-F238E27FC236}">
                <a16:creationId xmlns:a16="http://schemas.microsoft.com/office/drawing/2014/main" xmlns="" id="{F3C50374-C5F6-484F-B87E-49885FC19BBC}"/>
              </a:ext>
            </a:extLst>
          </p:cNvPr>
          <p:cNvPicPr>
            <a:picLocks noChangeAspect="1"/>
          </p:cNvPicPr>
          <p:nvPr/>
        </p:nvPicPr>
        <p:blipFill>
          <a:blip r:embed="rId5" cstate="print"/>
          <a:stretch>
            <a:fillRect/>
          </a:stretch>
        </p:blipFill>
        <p:spPr bwMode="gray">
          <a:xfrm>
            <a:off x="1594177" y="3716426"/>
            <a:ext cx="540000" cy="441817"/>
          </a:xfrm>
          <a:prstGeom prst="rect">
            <a:avLst/>
          </a:prstGeom>
        </p:spPr>
      </p:pic>
      <p:pic>
        <p:nvPicPr>
          <p:cNvPr id="53" name="Picture 12" descr="E:\2016.01\1.12 扁平化图标\蓝色\AR-蓝色最新-40.png">
            <a:extLst>
              <a:ext uri="{FF2B5EF4-FFF2-40B4-BE49-F238E27FC236}">
                <a16:creationId xmlns:a16="http://schemas.microsoft.com/office/drawing/2014/main" xmlns="" id="{ED1B2DFD-8C4F-4652-BD80-3F33BA2B2512}"/>
              </a:ext>
            </a:extLst>
          </p:cNvPr>
          <p:cNvPicPr>
            <a:picLocks noChangeAspect="1" noChangeArrowheads="1"/>
          </p:cNvPicPr>
          <p:nvPr/>
        </p:nvPicPr>
        <p:blipFill>
          <a:blip r:embed="rId4" cstate="print"/>
          <a:srcRect/>
          <a:stretch>
            <a:fillRect/>
          </a:stretch>
        </p:blipFill>
        <p:spPr bwMode="gray">
          <a:xfrm>
            <a:off x="2887544" y="4697250"/>
            <a:ext cx="540000" cy="441818"/>
          </a:xfrm>
          <a:prstGeom prst="rect">
            <a:avLst/>
          </a:prstGeom>
          <a:noFill/>
        </p:spPr>
      </p:pic>
      <p:cxnSp>
        <p:nvCxnSpPr>
          <p:cNvPr id="64" name="直接连接符 12">
            <a:extLst>
              <a:ext uri="{FF2B5EF4-FFF2-40B4-BE49-F238E27FC236}">
                <a16:creationId xmlns:a16="http://schemas.microsoft.com/office/drawing/2014/main" xmlns="" id="{F1371A05-7703-48AB-A439-1F0133344B1C}"/>
              </a:ext>
            </a:extLst>
          </p:cNvPr>
          <p:cNvCxnSpPr>
            <a:cxnSpLocks/>
            <a:stCxn id="49" idx="3"/>
          </p:cNvCxnSpPr>
          <p:nvPr/>
        </p:nvCxnSpPr>
        <p:spPr bwMode="gray">
          <a:xfrm flipV="1">
            <a:off x="3432430" y="3937334"/>
            <a:ext cx="758253" cy="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69" name="文本框 27">
            <a:extLst>
              <a:ext uri="{FF2B5EF4-FFF2-40B4-BE49-F238E27FC236}">
                <a16:creationId xmlns:a16="http://schemas.microsoft.com/office/drawing/2014/main" xmlns="" id="{618CD3D0-E05E-48DB-A275-517E66257C52}"/>
              </a:ext>
            </a:extLst>
          </p:cNvPr>
          <p:cNvSpPr txBox="1"/>
          <p:nvPr/>
        </p:nvSpPr>
        <p:spPr bwMode="gray">
          <a:xfrm>
            <a:off x="3475637" y="3460497"/>
            <a:ext cx="2000587" cy="393778"/>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ea typeface="+mn-ea"/>
                <a:cs typeface="Arial" pitchFamily="34" charset="0"/>
              </a:rPr>
              <a:t>Multicast source 2</a:t>
            </a:r>
          </a:p>
        </p:txBody>
      </p:sp>
      <p:sp>
        <p:nvSpPr>
          <p:cNvPr id="72" name="文本框 27">
            <a:extLst>
              <a:ext uri="{FF2B5EF4-FFF2-40B4-BE49-F238E27FC236}">
                <a16:creationId xmlns:a16="http://schemas.microsoft.com/office/drawing/2014/main" xmlns="" id="{58E74E8A-162B-470E-A384-DA4BC12DB3A3}"/>
              </a:ext>
            </a:extLst>
          </p:cNvPr>
          <p:cNvSpPr txBox="1"/>
          <p:nvPr/>
        </p:nvSpPr>
        <p:spPr bwMode="gray">
          <a:xfrm>
            <a:off x="3430022" y="5876061"/>
            <a:ext cx="1928557" cy="335437"/>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ea typeface="+mn-ea"/>
                <a:cs typeface="Arial" pitchFamily="34" charset="0"/>
              </a:rPr>
              <a:t>Multicast group member</a:t>
            </a:r>
          </a:p>
        </p:txBody>
      </p:sp>
      <p:sp>
        <p:nvSpPr>
          <p:cNvPr id="75" name="Freeform: Shape 74">
            <a:extLst>
              <a:ext uri="{FF2B5EF4-FFF2-40B4-BE49-F238E27FC236}">
                <a16:creationId xmlns:a16="http://schemas.microsoft.com/office/drawing/2014/main" xmlns="" id="{CB17EAA5-9495-4312-A791-8319E642C9B3}"/>
              </a:ext>
            </a:extLst>
          </p:cNvPr>
          <p:cNvSpPr/>
          <p:nvPr/>
        </p:nvSpPr>
        <p:spPr bwMode="gray">
          <a:xfrm>
            <a:off x="2222090" y="3746088"/>
            <a:ext cx="848338" cy="2025445"/>
          </a:xfrm>
          <a:custGeom>
            <a:avLst/>
            <a:gdLst>
              <a:gd name="connsiteX0" fmla="*/ 0 w 848338"/>
              <a:gd name="connsiteY0" fmla="*/ 0 h 2025445"/>
              <a:gd name="connsiteX1" fmla="*/ 717755 w 848338"/>
              <a:gd name="connsiteY1" fmla="*/ 462116 h 2025445"/>
              <a:gd name="connsiteX2" fmla="*/ 845575 w 848338"/>
              <a:gd name="connsiteY2" fmla="*/ 2025445 h 2025445"/>
            </a:gdLst>
            <a:ahLst/>
            <a:cxnLst>
              <a:cxn ang="0">
                <a:pos x="connsiteX0" y="connsiteY0"/>
              </a:cxn>
              <a:cxn ang="0">
                <a:pos x="connsiteX1" y="connsiteY1"/>
              </a:cxn>
              <a:cxn ang="0">
                <a:pos x="connsiteX2" y="connsiteY2"/>
              </a:cxn>
            </a:cxnLst>
            <a:rect l="l" t="t" r="r" b="b"/>
            <a:pathLst>
              <a:path w="848338" h="2025445">
                <a:moveTo>
                  <a:pt x="0" y="0"/>
                </a:moveTo>
                <a:cubicBezTo>
                  <a:pt x="288413" y="62271"/>
                  <a:pt x="576826" y="124542"/>
                  <a:pt x="717755" y="462116"/>
                </a:cubicBezTo>
                <a:cubicBezTo>
                  <a:pt x="858684" y="799690"/>
                  <a:pt x="852129" y="1412567"/>
                  <a:pt x="845575" y="2025445"/>
                </a:cubicBezTo>
              </a:path>
            </a:pathLst>
          </a:custGeom>
          <a:noFill/>
          <a:ln w="19050">
            <a:solidFill>
              <a:srgbClr val="00B0F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76" name="Freeform: Shape 75">
            <a:extLst>
              <a:ext uri="{FF2B5EF4-FFF2-40B4-BE49-F238E27FC236}">
                <a16:creationId xmlns:a16="http://schemas.microsoft.com/office/drawing/2014/main" xmlns="" id="{81A408C6-746B-47E6-92AC-930DFD8D1FA4}"/>
              </a:ext>
            </a:extLst>
          </p:cNvPr>
          <p:cNvSpPr/>
          <p:nvPr/>
        </p:nvSpPr>
        <p:spPr bwMode="gray">
          <a:xfrm flipH="1">
            <a:off x="3291449" y="3746111"/>
            <a:ext cx="848338" cy="2025445"/>
          </a:xfrm>
          <a:custGeom>
            <a:avLst/>
            <a:gdLst>
              <a:gd name="connsiteX0" fmla="*/ 0 w 848338"/>
              <a:gd name="connsiteY0" fmla="*/ 0 h 2025445"/>
              <a:gd name="connsiteX1" fmla="*/ 717755 w 848338"/>
              <a:gd name="connsiteY1" fmla="*/ 462116 h 2025445"/>
              <a:gd name="connsiteX2" fmla="*/ 845575 w 848338"/>
              <a:gd name="connsiteY2" fmla="*/ 2025445 h 2025445"/>
            </a:gdLst>
            <a:ahLst/>
            <a:cxnLst>
              <a:cxn ang="0">
                <a:pos x="connsiteX0" y="connsiteY0"/>
              </a:cxn>
              <a:cxn ang="0">
                <a:pos x="connsiteX1" y="connsiteY1"/>
              </a:cxn>
              <a:cxn ang="0">
                <a:pos x="connsiteX2" y="connsiteY2"/>
              </a:cxn>
            </a:cxnLst>
            <a:rect l="l" t="t" r="r" b="b"/>
            <a:pathLst>
              <a:path w="848338" h="2025445">
                <a:moveTo>
                  <a:pt x="0" y="0"/>
                </a:moveTo>
                <a:cubicBezTo>
                  <a:pt x="288413" y="62271"/>
                  <a:pt x="576826" y="124542"/>
                  <a:pt x="717755" y="462116"/>
                </a:cubicBezTo>
                <a:cubicBezTo>
                  <a:pt x="858684" y="799690"/>
                  <a:pt x="852129" y="1412567"/>
                  <a:pt x="845575" y="2025445"/>
                </a:cubicBezTo>
              </a:path>
            </a:pathLst>
          </a:custGeom>
          <a:noFill/>
          <a:ln w="19050">
            <a:solidFill>
              <a:srgbClr val="8BC9A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77" name="圆角矩形 75">
            <a:extLst>
              <a:ext uri="{FF2B5EF4-FFF2-40B4-BE49-F238E27FC236}">
                <a16:creationId xmlns:a16="http://schemas.microsoft.com/office/drawing/2014/main" xmlns="" id="{0ED822C3-A88A-4FE7-8AF1-E8741C6B544F}"/>
              </a:ext>
            </a:extLst>
          </p:cNvPr>
          <p:cNvSpPr/>
          <p:nvPr/>
        </p:nvSpPr>
        <p:spPr bwMode="gray">
          <a:xfrm>
            <a:off x="825370" y="2942949"/>
            <a:ext cx="4932157" cy="396000"/>
          </a:xfrm>
          <a:prstGeom prst="roundRect">
            <a:avLst>
              <a:gd name="adj" fmla="val 10604"/>
            </a:avLst>
          </a:prstGeom>
          <a:solidFill>
            <a:srgbClr val="00B0F0"/>
          </a:solidFill>
        </p:spPr>
        <p:txBody>
          <a:bodyPr wrap="square" rtlCol="0" anchor="ctr" anchorCtr="0">
            <a:noAutofit/>
          </a:bodyPr>
          <a:lstStyle/>
          <a:p>
            <a:pPr algn="ctr" fontAlgn="ctr">
              <a:spcBef>
                <a:spcPct val="0"/>
              </a:spcBef>
              <a:spcAft>
                <a:spcPct val="0"/>
              </a:spcAft>
            </a:pPr>
            <a:r>
              <a:rPr lang="en-US" sz="1600" b="1" dirty="0">
                <a:solidFill>
                  <a:prstClr val="white"/>
                </a:solidFill>
                <a:latin typeface="Huawei Sans" panose="020C0503030203020204" pitchFamily="34" charset="0"/>
                <a:ea typeface="方正兰亭黑简体" panose="02000000000000000000" pitchFamily="2" charset="-122"/>
              </a:rPr>
              <a:t>ASM model</a:t>
            </a:r>
          </a:p>
        </p:txBody>
      </p:sp>
      <p:sp>
        <p:nvSpPr>
          <p:cNvPr id="78" name="圆角矩形 75">
            <a:extLst>
              <a:ext uri="{FF2B5EF4-FFF2-40B4-BE49-F238E27FC236}">
                <a16:creationId xmlns:a16="http://schemas.microsoft.com/office/drawing/2014/main" xmlns="" id="{11CC1555-5598-4166-B125-8F122F13E45D}"/>
              </a:ext>
            </a:extLst>
          </p:cNvPr>
          <p:cNvSpPr/>
          <p:nvPr/>
        </p:nvSpPr>
        <p:spPr bwMode="gray">
          <a:xfrm>
            <a:off x="825370" y="3382726"/>
            <a:ext cx="4932157" cy="292676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79" name="Rectangular Callout 75">
            <a:extLst>
              <a:ext uri="{FF2B5EF4-FFF2-40B4-BE49-F238E27FC236}">
                <a16:creationId xmlns:a16="http://schemas.microsoft.com/office/drawing/2014/main" xmlns="" id="{BC340C42-D23F-4DDE-A08E-634840898F79}"/>
              </a:ext>
            </a:extLst>
          </p:cNvPr>
          <p:cNvSpPr/>
          <p:nvPr/>
        </p:nvSpPr>
        <p:spPr bwMode="gray">
          <a:xfrm>
            <a:off x="3592923" y="5158979"/>
            <a:ext cx="1626795" cy="609903"/>
          </a:xfrm>
          <a:prstGeom prst="wedgeRectCallout">
            <a:avLst>
              <a:gd name="adj1" fmla="val -68397"/>
              <a:gd name="adj2" fmla="val 2134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Receives multicast packets from </a:t>
            </a:r>
            <a:r>
              <a:rPr lang="en-US" sz="1200" b="1" dirty="0">
                <a:solidFill>
                  <a:srgbClr val="EC7061"/>
                </a:solidFill>
                <a:latin typeface="Huawei Sans" panose="020C0503030203020204" pitchFamily="34" charset="0"/>
                <a:ea typeface="方正兰亭黑简体" panose="02000000000000000000" pitchFamily="2" charset="-122"/>
              </a:rPr>
              <a:t>different sources</a:t>
            </a:r>
            <a:r>
              <a:rPr lang="en-US" sz="1200" dirty="0">
                <a:solidFill>
                  <a:schemeClr val="tx1"/>
                </a:solidFill>
                <a:latin typeface="Huawei Sans" panose="020C0503030203020204" pitchFamily="34" charset="0"/>
                <a:ea typeface="方正兰亭黑简体" panose="02000000000000000000" pitchFamily="2" charset="-122"/>
              </a:rPr>
              <a:t>.</a:t>
            </a:r>
          </a:p>
        </p:txBody>
      </p:sp>
      <p:sp>
        <p:nvSpPr>
          <p:cNvPr id="80" name="Freeform 159">
            <a:extLst>
              <a:ext uri="{FF2B5EF4-FFF2-40B4-BE49-F238E27FC236}">
                <a16:creationId xmlns:a16="http://schemas.microsoft.com/office/drawing/2014/main" xmlns="" id="{293F8DFB-C17B-426C-88AA-5B2FBE9AB007}"/>
              </a:ext>
            </a:extLst>
          </p:cNvPr>
          <p:cNvSpPr/>
          <p:nvPr/>
        </p:nvSpPr>
        <p:spPr bwMode="gray">
          <a:xfrm flipH="1">
            <a:off x="7908254" y="4027154"/>
            <a:ext cx="1578984" cy="82538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Multicast network</a:t>
            </a:r>
          </a:p>
        </p:txBody>
      </p:sp>
      <p:cxnSp>
        <p:nvCxnSpPr>
          <p:cNvPr id="81" name="直接连接符 12">
            <a:extLst>
              <a:ext uri="{FF2B5EF4-FFF2-40B4-BE49-F238E27FC236}">
                <a16:creationId xmlns:a16="http://schemas.microsoft.com/office/drawing/2014/main" xmlns="" id="{E1272939-F4CB-4088-B597-0114122C03AB}"/>
              </a:ext>
            </a:extLst>
          </p:cNvPr>
          <p:cNvCxnSpPr>
            <a:cxnSpLocks/>
            <a:stCxn id="86" idx="3"/>
            <a:endCxn id="85" idx="1"/>
          </p:cNvCxnSpPr>
          <p:nvPr/>
        </p:nvCxnSpPr>
        <p:spPr bwMode="gray">
          <a:xfrm>
            <a:off x="7731788" y="3937335"/>
            <a:ext cx="758253"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2" name="直接连接符 12">
            <a:extLst>
              <a:ext uri="{FF2B5EF4-FFF2-40B4-BE49-F238E27FC236}">
                <a16:creationId xmlns:a16="http://schemas.microsoft.com/office/drawing/2014/main" xmlns="" id="{344784F7-054A-4476-B73A-6EC9D2DA9954}"/>
              </a:ext>
            </a:extLst>
          </p:cNvPr>
          <p:cNvCxnSpPr>
            <a:cxnSpLocks/>
            <a:stCxn id="87" idx="2"/>
            <a:endCxn id="84" idx="0"/>
          </p:cNvCxnSpPr>
          <p:nvPr/>
        </p:nvCxnSpPr>
        <p:spPr bwMode="gray">
          <a:xfrm>
            <a:off x="8755155" y="5139068"/>
            <a:ext cx="0" cy="68717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83" name="文本框 27">
            <a:extLst>
              <a:ext uri="{FF2B5EF4-FFF2-40B4-BE49-F238E27FC236}">
                <a16:creationId xmlns:a16="http://schemas.microsoft.com/office/drawing/2014/main" xmlns="" id="{CCF26543-A025-46B6-AAD3-7746CA2CDB7A}"/>
              </a:ext>
            </a:extLst>
          </p:cNvPr>
          <p:cNvSpPr txBox="1"/>
          <p:nvPr/>
        </p:nvSpPr>
        <p:spPr bwMode="gray">
          <a:xfrm>
            <a:off x="6518096" y="3437269"/>
            <a:ext cx="1863292" cy="654946"/>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ea typeface="+mn-ea"/>
                <a:cs typeface="Arial" pitchFamily="34" charset="0"/>
              </a:rPr>
              <a:t>Multicast source 1</a:t>
            </a:r>
          </a:p>
        </p:txBody>
      </p:sp>
      <p:pic>
        <p:nvPicPr>
          <p:cNvPr id="84" name="图片 38" descr="PC.png">
            <a:extLst>
              <a:ext uri="{FF2B5EF4-FFF2-40B4-BE49-F238E27FC236}">
                <a16:creationId xmlns:a16="http://schemas.microsoft.com/office/drawing/2014/main" xmlns="" id="{920052DA-6B2C-492D-B998-44B921F03717}"/>
              </a:ext>
            </a:extLst>
          </p:cNvPr>
          <p:cNvPicPr>
            <a:picLocks noChangeAspect="1"/>
          </p:cNvPicPr>
          <p:nvPr/>
        </p:nvPicPr>
        <p:blipFill>
          <a:blip r:embed="rId3" cstate="print"/>
          <a:stretch>
            <a:fillRect/>
          </a:stretch>
        </p:blipFill>
        <p:spPr bwMode="gray">
          <a:xfrm>
            <a:off x="8483103" y="5826239"/>
            <a:ext cx="544104" cy="385259"/>
          </a:xfrm>
          <a:prstGeom prst="rect">
            <a:avLst/>
          </a:prstGeom>
        </p:spPr>
      </p:pic>
      <p:pic>
        <p:nvPicPr>
          <p:cNvPr id="85" name="Picture 12" descr="E:\2016.01\1.12 扁平化图标\蓝色\AR-蓝色最新-40.png">
            <a:extLst>
              <a:ext uri="{FF2B5EF4-FFF2-40B4-BE49-F238E27FC236}">
                <a16:creationId xmlns:a16="http://schemas.microsoft.com/office/drawing/2014/main" xmlns="" id="{A9CDD99F-DED3-4B3A-8BF0-91AA6D316A85}"/>
              </a:ext>
            </a:extLst>
          </p:cNvPr>
          <p:cNvPicPr>
            <a:picLocks noChangeAspect="1" noChangeArrowheads="1"/>
          </p:cNvPicPr>
          <p:nvPr/>
        </p:nvPicPr>
        <p:blipFill>
          <a:blip r:embed="rId4" cstate="print"/>
          <a:srcRect/>
          <a:stretch>
            <a:fillRect/>
          </a:stretch>
        </p:blipFill>
        <p:spPr bwMode="gray">
          <a:xfrm>
            <a:off x="8490041" y="3716426"/>
            <a:ext cx="540000" cy="441818"/>
          </a:xfrm>
          <a:prstGeom prst="rect">
            <a:avLst/>
          </a:prstGeom>
          <a:noFill/>
        </p:spPr>
      </p:pic>
      <p:pic>
        <p:nvPicPr>
          <p:cNvPr id="86" name="图片 66" descr="交换机.png">
            <a:extLst>
              <a:ext uri="{FF2B5EF4-FFF2-40B4-BE49-F238E27FC236}">
                <a16:creationId xmlns:a16="http://schemas.microsoft.com/office/drawing/2014/main" xmlns="" id="{1D9AD21A-CCE8-44C5-A794-039C3C515C2C}"/>
              </a:ext>
            </a:extLst>
          </p:cNvPr>
          <p:cNvPicPr>
            <a:picLocks noChangeAspect="1"/>
          </p:cNvPicPr>
          <p:nvPr/>
        </p:nvPicPr>
        <p:blipFill>
          <a:blip r:embed="rId5" cstate="print"/>
          <a:stretch>
            <a:fillRect/>
          </a:stretch>
        </p:blipFill>
        <p:spPr bwMode="gray">
          <a:xfrm>
            <a:off x="7191788" y="3716426"/>
            <a:ext cx="540000" cy="441817"/>
          </a:xfrm>
          <a:prstGeom prst="rect">
            <a:avLst/>
          </a:prstGeom>
        </p:spPr>
      </p:pic>
      <p:pic>
        <p:nvPicPr>
          <p:cNvPr id="87" name="Picture 12" descr="E:\2016.01\1.12 扁平化图标\蓝色\AR-蓝色最新-40.png">
            <a:extLst>
              <a:ext uri="{FF2B5EF4-FFF2-40B4-BE49-F238E27FC236}">
                <a16:creationId xmlns:a16="http://schemas.microsoft.com/office/drawing/2014/main" xmlns="" id="{D69EACD0-EF18-4D1F-96BE-020670101355}"/>
              </a:ext>
            </a:extLst>
          </p:cNvPr>
          <p:cNvPicPr>
            <a:picLocks noChangeAspect="1" noChangeArrowheads="1"/>
          </p:cNvPicPr>
          <p:nvPr/>
        </p:nvPicPr>
        <p:blipFill>
          <a:blip r:embed="rId4" cstate="print"/>
          <a:srcRect/>
          <a:stretch>
            <a:fillRect/>
          </a:stretch>
        </p:blipFill>
        <p:spPr bwMode="gray">
          <a:xfrm>
            <a:off x="8485155" y="4697250"/>
            <a:ext cx="540000" cy="441818"/>
          </a:xfrm>
          <a:prstGeom prst="rect">
            <a:avLst/>
          </a:prstGeom>
          <a:noFill/>
        </p:spPr>
      </p:pic>
      <p:cxnSp>
        <p:nvCxnSpPr>
          <p:cNvPr id="88" name="直接连接符 12">
            <a:extLst>
              <a:ext uri="{FF2B5EF4-FFF2-40B4-BE49-F238E27FC236}">
                <a16:creationId xmlns:a16="http://schemas.microsoft.com/office/drawing/2014/main" xmlns="" id="{68188BE2-5385-4FB1-BFB1-10DF27D72BED}"/>
              </a:ext>
            </a:extLst>
          </p:cNvPr>
          <p:cNvCxnSpPr>
            <a:cxnSpLocks/>
            <a:stCxn id="85" idx="3"/>
          </p:cNvCxnSpPr>
          <p:nvPr/>
        </p:nvCxnSpPr>
        <p:spPr bwMode="gray">
          <a:xfrm flipV="1">
            <a:off x="9030041" y="3937334"/>
            <a:ext cx="758253" cy="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90" name="文本框 27">
            <a:extLst>
              <a:ext uri="{FF2B5EF4-FFF2-40B4-BE49-F238E27FC236}">
                <a16:creationId xmlns:a16="http://schemas.microsoft.com/office/drawing/2014/main" xmlns="" id="{E64BAF40-7B65-46FA-9C5E-34EC9099DC88}"/>
              </a:ext>
            </a:extLst>
          </p:cNvPr>
          <p:cNvSpPr txBox="1"/>
          <p:nvPr/>
        </p:nvSpPr>
        <p:spPr bwMode="gray">
          <a:xfrm>
            <a:off x="9210899" y="3460497"/>
            <a:ext cx="1691953" cy="303059"/>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ea typeface="+mn-ea"/>
                <a:cs typeface="Arial" pitchFamily="34" charset="0"/>
              </a:rPr>
              <a:t>Multicast source 2</a:t>
            </a:r>
          </a:p>
        </p:txBody>
      </p:sp>
      <p:sp>
        <p:nvSpPr>
          <p:cNvPr id="91" name="文本框 27">
            <a:extLst>
              <a:ext uri="{FF2B5EF4-FFF2-40B4-BE49-F238E27FC236}">
                <a16:creationId xmlns:a16="http://schemas.microsoft.com/office/drawing/2014/main" xmlns="" id="{DB86076B-73BA-4DEF-B731-EA3319B56FD3}"/>
              </a:ext>
            </a:extLst>
          </p:cNvPr>
          <p:cNvSpPr txBox="1"/>
          <p:nvPr/>
        </p:nvSpPr>
        <p:spPr bwMode="gray">
          <a:xfrm>
            <a:off x="8939145" y="5876061"/>
            <a:ext cx="2099023" cy="23960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ea typeface="+mn-ea"/>
                <a:cs typeface="Arial" pitchFamily="34" charset="0"/>
              </a:rPr>
              <a:t>Multicast group member</a:t>
            </a:r>
          </a:p>
        </p:txBody>
      </p:sp>
      <p:sp>
        <p:nvSpPr>
          <p:cNvPr id="92" name="Freeform: Shape 91">
            <a:extLst>
              <a:ext uri="{FF2B5EF4-FFF2-40B4-BE49-F238E27FC236}">
                <a16:creationId xmlns:a16="http://schemas.microsoft.com/office/drawing/2014/main" xmlns="" id="{61EFE2FC-C11E-4114-82CE-35F863C5021B}"/>
              </a:ext>
            </a:extLst>
          </p:cNvPr>
          <p:cNvSpPr/>
          <p:nvPr/>
        </p:nvSpPr>
        <p:spPr bwMode="gray">
          <a:xfrm>
            <a:off x="7819701" y="3746088"/>
            <a:ext cx="848338" cy="2025445"/>
          </a:xfrm>
          <a:custGeom>
            <a:avLst/>
            <a:gdLst>
              <a:gd name="connsiteX0" fmla="*/ 0 w 848338"/>
              <a:gd name="connsiteY0" fmla="*/ 0 h 2025445"/>
              <a:gd name="connsiteX1" fmla="*/ 717755 w 848338"/>
              <a:gd name="connsiteY1" fmla="*/ 462116 h 2025445"/>
              <a:gd name="connsiteX2" fmla="*/ 845575 w 848338"/>
              <a:gd name="connsiteY2" fmla="*/ 2025445 h 2025445"/>
            </a:gdLst>
            <a:ahLst/>
            <a:cxnLst>
              <a:cxn ang="0">
                <a:pos x="connsiteX0" y="connsiteY0"/>
              </a:cxn>
              <a:cxn ang="0">
                <a:pos x="connsiteX1" y="connsiteY1"/>
              </a:cxn>
              <a:cxn ang="0">
                <a:pos x="connsiteX2" y="connsiteY2"/>
              </a:cxn>
            </a:cxnLst>
            <a:rect l="l" t="t" r="r" b="b"/>
            <a:pathLst>
              <a:path w="848338" h="2025445">
                <a:moveTo>
                  <a:pt x="0" y="0"/>
                </a:moveTo>
                <a:cubicBezTo>
                  <a:pt x="288413" y="62271"/>
                  <a:pt x="576826" y="124542"/>
                  <a:pt x="717755" y="462116"/>
                </a:cubicBezTo>
                <a:cubicBezTo>
                  <a:pt x="858684" y="799690"/>
                  <a:pt x="852129" y="1412567"/>
                  <a:pt x="845575" y="2025445"/>
                </a:cubicBezTo>
              </a:path>
            </a:pathLst>
          </a:custGeom>
          <a:noFill/>
          <a:ln w="19050">
            <a:solidFill>
              <a:srgbClr val="00B0F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93" name="Freeform: Shape 92">
            <a:extLst>
              <a:ext uri="{FF2B5EF4-FFF2-40B4-BE49-F238E27FC236}">
                <a16:creationId xmlns:a16="http://schemas.microsoft.com/office/drawing/2014/main" xmlns="" id="{550AC2C0-A229-47E4-9D70-DCDBAFCF2D50}"/>
              </a:ext>
            </a:extLst>
          </p:cNvPr>
          <p:cNvSpPr/>
          <p:nvPr/>
        </p:nvSpPr>
        <p:spPr bwMode="gray">
          <a:xfrm flipH="1">
            <a:off x="8889060" y="3746112"/>
            <a:ext cx="848338" cy="1219178"/>
          </a:xfrm>
          <a:custGeom>
            <a:avLst/>
            <a:gdLst>
              <a:gd name="connsiteX0" fmla="*/ 0 w 848338"/>
              <a:gd name="connsiteY0" fmla="*/ 0 h 2025445"/>
              <a:gd name="connsiteX1" fmla="*/ 717755 w 848338"/>
              <a:gd name="connsiteY1" fmla="*/ 462116 h 2025445"/>
              <a:gd name="connsiteX2" fmla="*/ 845575 w 848338"/>
              <a:gd name="connsiteY2" fmla="*/ 2025445 h 2025445"/>
            </a:gdLst>
            <a:ahLst/>
            <a:cxnLst>
              <a:cxn ang="0">
                <a:pos x="connsiteX0" y="connsiteY0"/>
              </a:cxn>
              <a:cxn ang="0">
                <a:pos x="connsiteX1" y="connsiteY1"/>
              </a:cxn>
              <a:cxn ang="0">
                <a:pos x="connsiteX2" y="connsiteY2"/>
              </a:cxn>
            </a:cxnLst>
            <a:rect l="l" t="t" r="r" b="b"/>
            <a:pathLst>
              <a:path w="848338" h="2025445">
                <a:moveTo>
                  <a:pt x="0" y="0"/>
                </a:moveTo>
                <a:cubicBezTo>
                  <a:pt x="288413" y="62271"/>
                  <a:pt x="576826" y="124542"/>
                  <a:pt x="717755" y="462116"/>
                </a:cubicBezTo>
                <a:cubicBezTo>
                  <a:pt x="858684" y="799690"/>
                  <a:pt x="852129" y="1412567"/>
                  <a:pt x="845575" y="2025445"/>
                </a:cubicBezTo>
              </a:path>
            </a:pathLst>
          </a:custGeom>
          <a:noFill/>
          <a:ln w="19050">
            <a:solidFill>
              <a:srgbClr val="8BC9A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94" name="圆角矩形 75">
            <a:extLst>
              <a:ext uri="{FF2B5EF4-FFF2-40B4-BE49-F238E27FC236}">
                <a16:creationId xmlns:a16="http://schemas.microsoft.com/office/drawing/2014/main" xmlns="" id="{238EFE4C-3365-462F-9C56-781CC53E2072}"/>
              </a:ext>
            </a:extLst>
          </p:cNvPr>
          <p:cNvSpPr/>
          <p:nvPr/>
        </p:nvSpPr>
        <p:spPr bwMode="gray">
          <a:xfrm>
            <a:off x="6422981" y="2942949"/>
            <a:ext cx="4932157" cy="396000"/>
          </a:xfrm>
          <a:prstGeom prst="roundRect">
            <a:avLst>
              <a:gd name="adj" fmla="val 10604"/>
            </a:avLst>
          </a:prstGeom>
          <a:solidFill>
            <a:srgbClr val="00B0F0"/>
          </a:solidFill>
        </p:spPr>
        <p:txBody>
          <a:bodyPr wrap="square" rtlCol="0" anchor="ctr" anchorCtr="0">
            <a:noAutofit/>
          </a:bodyPr>
          <a:lstStyle/>
          <a:p>
            <a:pPr algn="ctr" fontAlgn="ctr">
              <a:spcBef>
                <a:spcPct val="0"/>
              </a:spcBef>
              <a:spcAft>
                <a:spcPct val="0"/>
              </a:spcAft>
            </a:pPr>
            <a:r>
              <a:rPr lang="en-US" sz="1600" b="1" dirty="0">
                <a:solidFill>
                  <a:prstClr val="white"/>
                </a:solidFill>
                <a:latin typeface="Huawei Sans" panose="020C0503030203020204" pitchFamily="34" charset="0"/>
                <a:ea typeface="方正兰亭黑简体" panose="02000000000000000000" pitchFamily="2" charset="-122"/>
              </a:rPr>
              <a:t>SSM model</a:t>
            </a:r>
          </a:p>
        </p:txBody>
      </p:sp>
      <p:sp>
        <p:nvSpPr>
          <p:cNvPr id="95" name="圆角矩形 75">
            <a:extLst>
              <a:ext uri="{FF2B5EF4-FFF2-40B4-BE49-F238E27FC236}">
                <a16:creationId xmlns:a16="http://schemas.microsoft.com/office/drawing/2014/main" xmlns="" id="{8C2731DF-FE3B-4F98-809E-47381D83AFB5}"/>
              </a:ext>
            </a:extLst>
          </p:cNvPr>
          <p:cNvSpPr/>
          <p:nvPr/>
        </p:nvSpPr>
        <p:spPr bwMode="gray">
          <a:xfrm>
            <a:off x="6422981" y="3382726"/>
            <a:ext cx="4932157" cy="292676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96" name="Rectangular Callout 75">
            <a:extLst>
              <a:ext uri="{FF2B5EF4-FFF2-40B4-BE49-F238E27FC236}">
                <a16:creationId xmlns:a16="http://schemas.microsoft.com/office/drawing/2014/main" xmlns="" id="{11B9D831-6083-405E-9B6B-464D0DE2608A}"/>
              </a:ext>
            </a:extLst>
          </p:cNvPr>
          <p:cNvSpPr/>
          <p:nvPr/>
        </p:nvSpPr>
        <p:spPr bwMode="gray">
          <a:xfrm>
            <a:off x="6521121" y="5126374"/>
            <a:ext cx="1912222" cy="609903"/>
          </a:xfrm>
          <a:prstGeom prst="wedgeRectCallout">
            <a:avLst>
              <a:gd name="adj1" fmla="val 60903"/>
              <a:gd name="adj2" fmla="val 1354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Receives only the multicast packets from the </a:t>
            </a:r>
            <a:r>
              <a:rPr lang="en-US" sz="1200" b="1" dirty="0">
                <a:solidFill>
                  <a:srgbClr val="EC7061"/>
                </a:solidFill>
                <a:latin typeface="Huawei Sans" panose="020C0503030203020204" pitchFamily="34" charset="0"/>
                <a:ea typeface="方正兰亭黑简体" panose="02000000000000000000" pitchFamily="2" charset="-122"/>
              </a:rPr>
              <a:t>specific source</a:t>
            </a:r>
            <a:r>
              <a:rPr lang="en-US" sz="1200" dirty="0">
                <a:solidFill>
                  <a:schemeClr val="tx1"/>
                </a:solidFill>
                <a:latin typeface="Huawei Sans" panose="020C0503030203020204" pitchFamily="34" charset="0"/>
                <a:ea typeface="方正兰亭黑简体" panose="02000000000000000000" pitchFamily="2" charset="-122"/>
              </a:rPr>
              <a:t>.</a:t>
            </a:r>
          </a:p>
        </p:txBody>
      </p:sp>
      <p:grpSp>
        <p:nvGrpSpPr>
          <p:cNvPr id="97" name="组合 7">
            <a:extLst>
              <a:ext uri="{FF2B5EF4-FFF2-40B4-BE49-F238E27FC236}">
                <a16:creationId xmlns:a16="http://schemas.microsoft.com/office/drawing/2014/main" xmlns="" id="{B3EB3C8A-E454-47F3-8AA2-D436B6306D6B}"/>
              </a:ext>
            </a:extLst>
          </p:cNvPr>
          <p:cNvGrpSpPr/>
          <p:nvPr/>
        </p:nvGrpSpPr>
        <p:grpSpPr bwMode="gray">
          <a:xfrm>
            <a:off x="8749611" y="4552796"/>
            <a:ext cx="275544" cy="275544"/>
            <a:chOff x="856677" y="2615810"/>
            <a:chExt cx="288000" cy="288000"/>
          </a:xfrm>
        </p:grpSpPr>
        <p:sp>
          <p:nvSpPr>
            <p:cNvPr id="98" name="椭圆 84">
              <a:extLst>
                <a:ext uri="{FF2B5EF4-FFF2-40B4-BE49-F238E27FC236}">
                  <a16:creationId xmlns:a16="http://schemas.microsoft.com/office/drawing/2014/main" xmlns="" id="{CB4A9DB7-ABBE-40CA-A0C6-CD44A4D0C97D}"/>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9" name="组合 5">
              <a:extLst>
                <a:ext uri="{FF2B5EF4-FFF2-40B4-BE49-F238E27FC236}">
                  <a16:creationId xmlns:a16="http://schemas.microsoft.com/office/drawing/2014/main" xmlns="" id="{2312B4F2-2DAF-4A33-9794-48647FDBCE33}"/>
                </a:ext>
              </a:extLst>
            </p:cNvPr>
            <p:cNvGrpSpPr/>
            <p:nvPr/>
          </p:nvGrpSpPr>
          <p:grpSpPr bwMode="gray">
            <a:xfrm>
              <a:off x="923444" y="2692169"/>
              <a:ext cx="144001" cy="144002"/>
              <a:chOff x="898853" y="2657982"/>
              <a:chExt cx="203649" cy="203652"/>
            </a:xfrm>
          </p:grpSpPr>
          <p:cxnSp>
            <p:nvCxnSpPr>
              <p:cNvPr id="100" name="直接连接符 85">
                <a:extLst>
                  <a:ext uri="{FF2B5EF4-FFF2-40B4-BE49-F238E27FC236}">
                    <a16:creationId xmlns:a16="http://schemas.microsoft.com/office/drawing/2014/main" xmlns="" id="{AC569CA6-C19B-4468-88A4-00662269DB92}"/>
                  </a:ext>
                </a:extLst>
              </p:cNvPr>
              <p:cNvCxnSpPr>
                <a:stCxn id="98" idx="3"/>
                <a:endCxn id="98"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101" name="直接连接符 86">
                <a:extLst>
                  <a:ext uri="{FF2B5EF4-FFF2-40B4-BE49-F238E27FC236}">
                    <a16:creationId xmlns:a16="http://schemas.microsoft.com/office/drawing/2014/main" xmlns="" id="{7A75F849-393C-44A1-BF19-C4A13B4CB4C6}"/>
                  </a:ext>
                </a:extLst>
              </p:cNvPr>
              <p:cNvCxnSpPr>
                <a:stCxn id="98" idx="1"/>
                <a:endCxn id="98"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pic>
        <p:nvPicPr>
          <p:cNvPr id="45" name="图片 66" descr="交换机.png">
            <a:extLst>
              <a:ext uri="{FF2B5EF4-FFF2-40B4-BE49-F238E27FC236}">
                <a16:creationId xmlns:a16="http://schemas.microsoft.com/office/drawing/2014/main" xmlns="" id="{DD0FAA57-406B-4287-B877-D60946122156}"/>
              </a:ext>
            </a:extLst>
          </p:cNvPr>
          <p:cNvPicPr>
            <a:picLocks noChangeAspect="1"/>
          </p:cNvPicPr>
          <p:nvPr/>
        </p:nvPicPr>
        <p:blipFill>
          <a:blip r:embed="rId5" cstate="print">
            <a:duotone>
              <a:srgbClr val="1AABE2">
                <a:shade val="45000"/>
                <a:satMod val="135000"/>
              </a:srgbClr>
              <a:prstClr val="white"/>
            </a:duotone>
          </a:blip>
          <a:stretch>
            <a:fillRect/>
          </a:stretch>
        </p:blipFill>
        <p:spPr bwMode="gray">
          <a:xfrm>
            <a:off x="4186359" y="3759599"/>
            <a:ext cx="540000" cy="441817"/>
          </a:xfrm>
          <a:prstGeom prst="rect">
            <a:avLst/>
          </a:prstGeom>
        </p:spPr>
      </p:pic>
      <p:pic>
        <p:nvPicPr>
          <p:cNvPr id="46" name="图片 66" descr="交换机.png">
            <a:extLst>
              <a:ext uri="{FF2B5EF4-FFF2-40B4-BE49-F238E27FC236}">
                <a16:creationId xmlns:a16="http://schemas.microsoft.com/office/drawing/2014/main" xmlns="" id="{DD0FAA57-406B-4287-B877-D60946122156}"/>
              </a:ext>
            </a:extLst>
          </p:cNvPr>
          <p:cNvPicPr>
            <a:picLocks noChangeAspect="1"/>
          </p:cNvPicPr>
          <p:nvPr/>
        </p:nvPicPr>
        <p:blipFill>
          <a:blip r:embed="rId5" cstate="print">
            <a:duotone>
              <a:srgbClr val="1AABE2">
                <a:shade val="45000"/>
                <a:satMod val="135000"/>
              </a:srgbClr>
              <a:prstClr val="white"/>
            </a:duotone>
          </a:blip>
          <a:stretch>
            <a:fillRect/>
          </a:stretch>
        </p:blipFill>
        <p:spPr bwMode="gray">
          <a:xfrm>
            <a:off x="9781764" y="3759599"/>
            <a:ext cx="540000" cy="441817"/>
          </a:xfrm>
          <a:prstGeom prst="rect">
            <a:avLst/>
          </a:prstGeom>
        </p:spPr>
      </p:pic>
    </p:spTree>
    <p:extLst>
      <p:ext uri="{BB962C8B-B14F-4D97-AF65-F5344CB8AC3E}">
        <p14:creationId xmlns:p14="http://schemas.microsoft.com/office/powerpoint/2010/main" val="347441256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wrap="square">
            <a:noAutofit/>
          </a:bodyPr>
          <a:lstStyle/>
          <a:p>
            <a:r>
              <a:rPr lang="en-US" dirty="0">
                <a:solidFill>
                  <a:schemeClr val="bg1">
                    <a:lumMod val="50000"/>
                  </a:schemeClr>
                </a:solidFill>
                <a:latin typeface="Huawei Sans" panose="020C0503030203020204" pitchFamily="34" charset="0"/>
              </a:rPr>
              <a:t>Basic Concepts of Multicast</a:t>
            </a:r>
          </a:p>
          <a:p>
            <a:r>
              <a:rPr lang="en-US" b="1" dirty="0">
                <a:latin typeface="Huawei Sans" panose="020C0503030203020204" pitchFamily="34" charset="0"/>
              </a:rPr>
              <a:t>Multicast Data </a:t>
            </a:r>
            <a:r>
              <a:rPr lang="en-US" b="1">
                <a:latin typeface="Huawei Sans" panose="020C0503030203020204" pitchFamily="34" charset="0"/>
              </a:rPr>
              <a:t>Forwarding Implementation</a:t>
            </a:r>
            <a:endParaRPr lang="en-US" b="1" dirty="0">
              <a:latin typeface="Huawei Sans" panose="020C0503030203020204" pitchFamily="34" charset="0"/>
            </a:endParaRPr>
          </a:p>
        </p:txBody>
      </p:sp>
    </p:spTree>
    <p:extLst>
      <p:ext uri="{BB962C8B-B14F-4D97-AF65-F5344CB8AC3E}">
        <p14:creationId xmlns:p14="http://schemas.microsoft.com/office/powerpoint/2010/main" val="149421365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xmlns="" id="{4B1C0BCA-2F1B-4A8C-A985-73E7FE736FF1}"/>
              </a:ext>
            </a:extLst>
          </p:cNvPr>
          <p:cNvSpPr>
            <a:spLocks noGrp="1"/>
          </p:cNvSpPr>
          <p:nvPr>
            <p:ph type="body" sz="quarter" idx="10"/>
          </p:nvPr>
        </p:nvSpPr>
        <p:spPr bwMode="gray"/>
        <p:txBody>
          <a:bodyPr wrap="square">
            <a:noAutofit/>
          </a:bodyPr>
          <a:lstStyle/>
          <a:p>
            <a:pPr marL="0" indent="0">
              <a:buNone/>
            </a:pPr>
            <a:r>
              <a:rPr lang="en-US" sz="1600" dirty="0">
                <a:latin typeface="Huawei Sans" panose="020C0503030203020204" pitchFamily="34" charset="0"/>
              </a:rPr>
              <a:t>Multicast data forwarding depends on routing entries. However, such forwarding encounters the following problems:</a:t>
            </a:r>
          </a:p>
        </p:txBody>
      </p:sp>
      <p:sp>
        <p:nvSpPr>
          <p:cNvPr id="3" name="Title 2">
            <a:extLst>
              <a:ext uri="{FF2B5EF4-FFF2-40B4-BE49-F238E27FC236}">
                <a16:creationId xmlns:a16="http://schemas.microsoft.com/office/drawing/2014/main" xmlns="" id="{6BBB6895-950E-49C8-9766-E7F9641B36CA}"/>
              </a:ext>
            </a:extLst>
          </p:cNvPr>
          <p:cNvSpPr>
            <a:spLocks noGrp="1"/>
          </p:cNvSpPr>
          <p:nvPr>
            <p:ph type="title"/>
          </p:nvPr>
        </p:nvSpPr>
        <p:spPr bwMode="gray"/>
        <p:txBody>
          <a:bodyPr wrap="square">
            <a:noAutofit/>
          </a:bodyPr>
          <a:lstStyle/>
          <a:p>
            <a:r>
              <a:rPr lang="en-US" dirty="0">
                <a:latin typeface="Huawei Sans" panose="020C0503030203020204" pitchFamily="34" charset="0"/>
              </a:rPr>
              <a:t>Problems That Accompany Multicast Data Forwarding</a:t>
            </a:r>
          </a:p>
        </p:txBody>
      </p:sp>
      <p:sp>
        <p:nvSpPr>
          <p:cNvPr id="5" name="圆角矩形 75">
            <a:extLst>
              <a:ext uri="{FF2B5EF4-FFF2-40B4-BE49-F238E27FC236}">
                <a16:creationId xmlns:a16="http://schemas.microsoft.com/office/drawing/2014/main" xmlns="" id="{5CFAA9CC-0964-4FD8-AB3D-6FC49DF7B904}"/>
              </a:ext>
            </a:extLst>
          </p:cNvPr>
          <p:cNvSpPr/>
          <p:nvPr/>
        </p:nvSpPr>
        <p:spPr bwMode="gray">
          <a:xfrm>
            <a:off x="550606" y="1721040"/>
            <a:ext cx="5456903" cy="396000"/>
          </a:xfrm>
          <a:prstGeom prst="roundRect">
            <a:avLst>
              <a:gd name="adj" fmla="val 10604"/>
            </a:avLst>
          </a:prstGeom>
          <a:solidFill>
            <a:srgbClr val="00B0F0"/>
          </a:solidFill>
        </p:spPr>
        <p:txBody>
          <a:bodyPr wrap="square" rtlCol="0" anchor="ctr" anchorCtr="0">
            <a:noAutofit/>
          </a:bodyPr>
          <a:lstStyle/>
          <a:p>
            <a:pPr algn="ctr" fontAlgn="ctr">
              <a:spcBef>
                <a:spcPct val="0"/>
              </a:spcBef>
              <a:spcAft>
                <a:spcPct val="0"/>
              </a:spcAft>
            </a:pPr>
            <a:r>
              <a:rPr lang="en-US" sz="1400" b="1" dirty="0">
                <a:solidFill>
                  <a:prstClr val="white"/>
                </a:solidFill>
                <a:latin typeface="Huawei Sans" panose="020C0503030203020204" pitchFamily="34" charset="0"/>
                <a:ea typeface="方正兰亭黑简体" panose="02000000000000000000" pitchFamily="2" charset="-122"/>
              </a:rPr>
              <a:t>Forwarding loops occur, and duplicate packets are received.</a:t>
            </a:r>
          </a:p>
        </p:txBody>
      </p:sp>
      <p:sp>
        <p:nvSpPr>
          <p:cNvPr id="6" name="圆角矩形 75">
            <a:extLst>
              <a:ext uri="{FF2B5EF4-FFF2-40B4-BE49-F238E27FC236}">
                <a16:creationId xmlns:a16="http://schemas.microsoft.com/office/drawing/2014/main" xmlns="" id="{2E4F7935-1BA7-4033-A8D8-2FD573FC77B6}"/>
              </a:ext>
            </a:extLst>
          </p:cNvPr>
          <p:cNvSpPr/>
          <p:nvPr/>
        </p:nvSpPr>
        <p:spPr bwMode="gray">
          <a:xfrm>
            <a:off x="550606" y="2160817"/>
            <a:ext cx="5456903" cy="410233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1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p:txBody>
      </p:sp>
      <p:pic>
        <p:nvPicPr>
          <p:cNvPr id="9" name="图片 38" descr="PC.png">
            <a:extLst>
              <a:ext uri="{FF2B5EF4-FFF2-40B4-BE49-F238E27FC236}">
                <a16:creationId xmlns:a16="http://schemas.microsoft.com/office/drawing/2014/main" xmlns="" id="{E69BAF12-A022-42BC-A731-C618EA0CAA91}"/>
              </a:ext>
            </a:extLst>
          </p:cNvPr>
          <p:cNvPicPr>
            <a:picLocks noChangeAspect="1"/>
          </p:cNvPicPr>
          <p:nvPr/>
        </p:nvPicPr>
        <p:blipFill>
          <a:blip r:embed="rId3" cstate="print"/>
          <a:stretch>
            <a:fillRect/>
          </a:stretch>
        </p:blipFill>
        <p:spPr bwMode="gray">
          <a:xfrm>
            <a:off x="3050924" y="5729194"/>
            <a:ext cx="544104" cy="385259"/>
          </a:xfrm>
          <a:prstGeom prst="rect">
            <a:avLst/>
          </a:prstGeom>
        </p:spPr>
      </p:pic>
      <p:pic>
        <p:nvPicPr>
          <p:cNvPr id="10" name="Picture 12" descr="E:\2016.01\1.12 扁平化图标\蓝色\AR-蓝色最新-40.png">
            <a:extLst>
              <a:ext uri="{FF2B5EF4-FFF2-40B4-BE49-F238E27FC236}">
                <a16:creationId xmlns:a16="http://schemas.microsoft.com/office/drawing/2014/main" xmlns="" id="{2FE9A898-78E2-4265-9F2B-727C977E1BC5}"/>
              </a:ext>
            </a:extLst>
          </p:cNvPr>
          <p:cNvPicPr>
            <a:picLocks noChangeAspect="1" noChangeArrowheads="1"/>
          </p:cNvPicPr>
          <p:nvPr/>
        </p:nvPicPr>
        <p:blipFill>
          <a:blip r:embed="rId4" cstate="print"/>
          <a:srcRect/>
          <a:stretch>
            <a:fillRect/>
          </a:stretch>
        </p:blipFill>
        <p:spPr bwMode="gray">
          <a:xfrm>
            <a:off x="3050924" y="2915980"/>
            <a:ext cx="540000" cy="441818"/>
          </a:xfrm>
          <a:prstGeom prst="rect">
            <a:avLst/>
          </a:prstGeom>
          <a:noFill/>
        </p:spPr>
      </p:pic>
      <p:pic>
        <p:nvPicPr>
          <p:cNvPr id="11" name="图片 66" descr="交换机.png">
            <a:extLst>
              <a:ext uri="{FF2B5EF4-FFF2-40B4-BE49-F238E27FC236}">
                <a16:creationId xmlns:a16="http://schemas.microsoft.com/office/drawing/2014/main" xmlns="" id="{214825B0-89AB-4FA5-8AD7-8516E17F21FF}"/>
              </a:ext>
            </a:extLst>
          </p:cNvPr>
          <p:cNvPicPr>
            <a:picLocks noChangeAspect="1"/>
          </p:cNvPicPr>
          <p:nvPr/>
        </p:nvPicPr>
        <p:blipFill>
          <a:blip r:embed="rId5" cstate="print"/>
          <a:stretch>
            <a:fillRect/>
          </a:stretch>
        </p:blipFill>
        <p:spPr bwMode="gray">
          <a:xfrm>
            <a:off x="1752671" y="2365376"/>
            <a:ext cx="540000" cy="441817"/>
          </a:xfrm>
          <a:prstGeom prst="rect">
            <a:avLst/>
          </a:prstGeom>
        </p:spPr>
      </p:pic>
      <p:pic>
        <p:nvPicPr>
          <p:cNvPr id="12" name="Picture 12" descr="E:\2016.01\1.12 扁平化图标\蓝色\AR-蓝色最新-40.png">
            <a:extLst>
              <a:ext uri="{FF2B5EF4-FFF2-40B4-BE49-F238E27FC236}">
                <a16:creationId xmlns:a16="http://schemas.microsoft.com/office/drawing/2014/main" xmlns="" id="{F289625B-26DD-428D-9BB5-6A997AA47B2D}"/>
              </a:ext>
            </a:extLst>
          </p:cNvPr>
          <p:cNvPicPr>
            <a:picLocks noChangeAspect="1" noChangeArrowheads="1"/>
          </p:cNvPicPr>
          <p:nvPr/>
        </p:nvPicPr>
        <p:blipFill>
          <a:blip r:embed="rId4" cstate="print"/>
          <a:srcRect/>
          <a:stretch>
            <a:fillRect/>
          </a:stretch>
        </p:blipFill>
        <p:spPr bwMode="gray">
          <a:xfrm>
            <a:off x="3052976" y="4580541"/>
            <a:ext cx="540000" cy="441818"/>
          </a:xfrm>
          <a:prstGeom prst="rect">
            <a:avLst/>
          </a:prstGeom>
          <a:noFill/>
        </p:spPr>
      </p:pic>
      <p:pic>
        <p:nvPicPr>
          <p:cNvPr id="13" name="Picture 12" descr="E:\2016.01\1.12 扁平化图标\蓝色\AR-蓝色最新-40.png">
            <a:extLst>
              <a:ext uri="{FF2B5EF4-FFF2-40B4-BE49-F238E27FC236}">
                <a16:creationId xmlns:a16="http://schemas.microsoft.com/office/drawing/2014/main" xmlns="" id="{AE0D641F-AB77-4156-BED3-0AF6D712C4FD}"/>
              </a:ext>
            </a:extLst>
          </p:cNvPr>
          <p:cNvPicPr>
            <a:picLocks noChangeAspect="1" noChangeArrowheads="1"/>
          </p:cNvPicPr>
          <p:nvPr/>
        </p:nvPicPr>
        <p:blipFill>
          <a:blip r:embed="rId4" cstate="print"/>
          <a:srcRect/>
          <a:stretch>
            <a:fillRect/>
          </a:stretch>
        </p:blipFill>
        <p:spPr bwMode="gray">
          <a:xfrm>
            <a:off x="2131608" y="3760896"/>
            <a:ext cx="540000" cy="441818"/>
          </a:xfrm>
          <a:prstGeom prst="rect">
            <a:avLst/>
          </a:prstGeom>
          <a:noFill/>
        </p:spPr>
      </p:pic>
      <p:pic>
        <p:nvPicPr>
          <p:cNvPr id="14" name="Picture 13" descr="E:\2016.01\1.12 扁平化图标\蓝色\AR-蓝色最新-40.png">
            <a:extLst>
              <a:ext uri="{FF2B5EF4-FFF2-40B4-BE49-F238E27FC236}">
                <a16:creationId xmlns:a16="http://schemas.microsoft.com/office/drawing/2014/main" xmlns="" id="{92A31679-2B4E-4572-97D1-7AAB68846517}"/>
              </a:ext>
            </a:extLst>
          </p:cNvPr>
          <p:cNvPicPr>
            <a:picLocks noChangeAspect="1" noChangeArrowheads="1"/>
          </p:cNvPicPr>
          <p:nvPr/>
        </p:nvPicPr>
        <p:blipFill>
          <a:blip r:embed="rId4" cstate="print"/>
          <a:srcRect/>
          <a:stretch>
            <a:fillRect/>
          </a:stretch>
        </p:blipFill>
        <p:spPr bwMode="gray">
          <a:xfrm>
            <a:off x="3971365" y="3760896"/>
            <a:ext cx="540000" cy="441818"/>
          </a:xfrm>
          <a:prstGeom prst="rect">
            <a:avLst/>
          </a:prstGeom>
          <a:noFill/>
        </p:spPr>
      </p:pic>
      <p:cxnSp>
        <p:nvCxnSpPr>
          <p:cNvPr id="15" name="直接连接符 12">
            <a:extLst>
              <a:ext uri="{FF2B5EF4-FFF2-40B4-BE49-F238E27FC236}">
                <a16:creationId xmlns:a16="http://schemas.microsoft.com/office/drawing/2014/main" xmlns="" id="{2796BD10-A9C1-4E03-9800-4BB842711E15}"/>
              </a:ext>
            </a:extLst>
          </p:cNvPr>
          <p:cNvCxnSpPr>
            <a:cxnSpLocks/>
            <a:stCxn id="11" idx="3"/>
            <a:endCxn id="10" idx="0"/>
          </p:cNvCxnSpPr>
          <p:nvPr/>
        </p:nvCxnSpPr>
        <p:spPr bwMode="gray">
          <a:xfrm>
            <a:off x="2292671" y="2586285"/>
            <a:ext cx="1028253" cy="32969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8" name="直接连接符 12">
            <a:extLst>
              <a:ext uri="{FF2B5EF4-FFF2-40B4-BE49-F238E27FC236}">
                <a16:creationId xmlns:a16="http://schemas.microsoft.com/office/drawing/2014/main" xmlns="" id="{752E1A35-9147-45D6-BD4D-2FAD0E5678B6}"/>
              </a:ext>
            </a:extLst>
          </p:cNvPr>
          <p:cNvCxnSpPr>
            <a:cxnSpLocks/>
            <a:stCxn id="13" idx="0"/>
            <a:endCxn id="10" idx="1"/>
          </p:cNvCxnSpPr>
          <p:nvPr/>
        </p:nvCxnSpPr>
        <p:spPr bwMode="gray">
          <a:xfrm flipV="1">
            <a:off x="2401608" y="3136889"/>
            <a:ext cx="649316" cy="62400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4" name="直接连接符 12">
            <a:extLst>
              <a:ext uri="{FF2B5EF4-FFF2-40B4-BE49-F238E27FC236}">
                <a16:creationId xmlns:a16="http://schemas.microsoft.com/office/drawing/2014/main" xmlns="" id="{E6976B2E-17A4-41BC-84EF-8EA4EF150C75}"/>
              </a:ext>
            </a:extLst>
          </p:cNvPr>
          <p:cNvCxnSpPr>
            <a:cxnSpLocks/>
            <a:stCxn id="14" idx="0"/>
            <a:endCxn id="10" idx="3"/>
          </p:cNvCxnSpPr>
          <p:nvPr/>
        </p:nvCxnSpPr>
        <p:spPr bwMode="gray">
          <a:xfrm flipH="1" flipV="1">
            <a:off x="3590924" y="3136889"/>
            <a:ext cx="650441" cy="62400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7" name="直接连接符 12">
            <a:extLst>
              <a:ext uri="{FF2B5EF4-FFF2-40B4-BE49-F238E27FC236}">
                <a16:creationId xmlns:a16="http://schemas.microsoft.com/office/drawing/2014/main" xmlns="" id="{BB4BA230-8DFC-44BC-A5F0-50D418004A12}"/>
              </a:ext>
            </a:extLst>
          </p:cNvPr>
          <p:cNvCxnSpPr>
            <a:cxnSpLocks/>
            <a:stCxn id="14" idx="2"/>
            <a:endCxn id="12" idx="3"/>
          </p:cNvCxnSpPr>
          <p:nvPr/>
        </p:nvCxnSpPr>
        <p:spPr bwMode="gray">
          <a:xfrm flipH="1">
            <a:off x="3592976" y="4202714"/>
            <a:ext cx="648389" cy="59873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0" name="直接连接符 12">
            <a:extLst>
              <a:ext uri="{FF2B5EF4-FFF2-40B4-BE49-F238E27FC236}">
                <a16:creationId xmlns:a16="http://schemas.microsoft.com/office/drawing/2014/main" xmlns="" id="{1760DA5B-DDF1-4E0E-B9D0-6BA89A8ADBCA}"/>
              </a:ext>
            </a:extLst>
          </p:cNvPr>
          <p:cNvCxnSpPr>
            <a:cxnSpLocks/>
            <a:stCxn id="13" idx="2"/>
            <a:endCxn id="12" idx="1"/>
          </p:cNvCxnSpPr>
          <p:nvPr/>
        </p:nvCxnSpPr>
        <p:spPr bwMode="gray">
          <a:xfrm>
            <a:off x="2401608" y="4202714"/>
            <a:ext cx="651368" cy="59873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3" name="直接连接符 12">
            <a:extLst>
              <a:ext uri="{FF2B5EF4-FFF2-40B4-BE49-F238E27FC236}">
                <a16:creationId xmlns:a16="http://schemas.microsoft.com/office/drawing/2014/main" xmlns="" id="{BA79E403-CDB3-40F3-ADEC-684077478EDE}"/>
              </a:ext>
            </a:extLst>
          </p:cNvPr>
          <p:cNvCxnSpPr>
            <a:cxnSpLocks/>
            <a:stCxn id="9" idx="0"/>
            <a:endCxn id="12" idx="2"/>
          </p:cNvCxnSpPr>
          <p:nvPr/>
        </p:nvCxnSpPr>
        <p:spPr bwMode="gray">
          <a:xfrm flipV="1">
            <a:off x="3322976" y="5022359"/>
            <a:ext cx="0" cy="706835"/>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6" name="文本框 27">
            <a:extLst>
              <a:ext uri="{FF2B5EF4-FFF2-40B4-BE49-F238E27FC236}">
                <a16:creationId xmlns:a16="http://schemas.microsoft.com/office/drawing/2014/main" xmlns="" id="{554ACAD6-02EB-4D02-8C5C-BDECE291DD11}"/>
              </a:ext>
            </a:extLst>
          </p:cNvPr>
          <p:cNvSpPr txBox="1"/>
          <p:nvPr/>
        </p:nvSpPr>
        <p:spPr bwMode="gray">
          <a:xfrm>
            <a:off x="954709" y="2338079"/>
            <a:ext cx="868428" cy="440829"/>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ea typeface="+mn-ea"/>
                <a:cs typeface="Arial" pitchFamily="34" charset="0"/>
              </a:rPr>
              <a:t>Multicast source</a:t>
            </a:r>
          </a:p>
        </p:txBody>
      </p:sp>
      <p:graphicFrame>
        <p:nvGraphicFramePr>
          <p:cNvPr id="38" name="Table 38">
            <a:extLst>
              <a:ext uri="{FF2B5EF4-FFF2-40B4-BE49-F238E27FC236}">
                <a16:creationId xmlns:a16="http://schemas.microsoft.com/office/drawing/2014/main" xmlns="" id="{629E99C4-24B7-4FB8-A6F1-7DDBA35D820E}"/>
              </a:ext>
            </a:extLst>
          </p:cNvPr>
          <p:cNvGraphicFramePr>
            <a:graphicFrameLocks noGrp="1"/>
          </p:cNvGraphicFramePr>
          <p:nvPr>
            <p:extLst>
              <p:ext uri="{D42A27DB-BD31-4B8C-83A1-F6EECF244321}">
                <p14:modId xmlns:p14="http://schemas.microsoft.com/office/powerpoint/2010/main" val="2032705972"/>
              </p:ext>
            </p:extLst>
          </p:nvPr>
        </p:nvGraphicFramePr>
        <p:xfrm>
          <a:off x="3389064" y="2228953"/>
          <a:ext cx="1569758" cy="552060"/>
        </p:xfrm>
        <a:graphic>
          <a:graphicData uri="http://schemas.openxmlformats.org/drawingml/2006/table">
            <a:tbl>
              <a:tblPr firstRow="1" bandRow="1">
                <a:tableStyleId>{72833802-FEF1-4C79-8D5D-14CF1EAF98D9}</a:tableStyleId>
              </a:tblPr>
              <a:tblGrid>
                <a:gridCol w="784879">
                  <a:extLst>
                    <a:ext uri="{9D8B030D-6E8A-4147-A177-3AD203B41FA5}">
                      <a16:colId xmlns:a16="http://schemas.microsoft.com/office/drawing/2014/main" xmlns="" val="2036062193"/>
                    </a:ext>
                  </a:extLst>
                </a:gridCol>
                <a:gridCol w="784879">
                  <a:extLst>
                    <a:ext uri="{9D8B030D-6E8A-4147-A177-3AD203B41FA5}">
                      <a16:colId xmlns:a16="http://schemas.microsoft.com/office/drawing/2014/main" xmlns="" val="3317129549"/>
                    </a:ext>
                  </a:extLst>
                </a:gridCol>
              </a:tblGrid>
              <a:tr h="211958">
                <a:tc>
                  <a:txBody>
                    <a:bodyPr/>
                    <a:lstStyle/>
                    <a:p>
                      <a:pPr algn="ctr" fontAlgn="ctr"/>
                      <a:r>
                        <a:rPr lang="en-US" sz="1050" dirty="0">
                          <a:latin typeface="Huawei Sans" panose="020C0503030203020204" pitchFamily="34" charset="0"/>
                        </a:rPr>
                        <a:t>Destination Group</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050" dirty="0">
                          <a:latin typeface="Huawei Sans" panose="020C0503030203020204" pitchFamily="34" charset="0"/>
                        </a:rPr>
                        <a:t>Outbound Interface</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xmlns="" val="3015372963"/>
                  </a:ext>
                </a:extLst>
              </a:tr>
              <a:tr h="194048">
                <a:tc>
                  <a:txBody>
                    <a:bodyPr/>
                    <a:lstStyle/>
                    <a:p>
                      <a:pPr algn="ctr" fontAlgn="ctr"/>
                      <a:r>
                        <a:rPr lang="en-US" sz="1050" dirty="0">
                          <a:latin typeface="Huawei Sans" panose="020C0503030203020204" pitchFamily="34" charset="0"/>
                        </a:rPr>
                        <a:t>G1</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fontAlgn="ctr"/>
                      <a:r>
                        <a:rPr lang="en-US" sz="1050" dirty="0">
                          <a:solidFill>
                            <a:srgbClr val="EC7061"/>
                          </a:solidFill>
                          <a:latin typeface="Huawei Sans" panose="020C0503030203020204" pitchFamily="34" charset="0"/>
                        </a:rPr>
                        <a:t>IF1, IF2</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xmlns="" val="726405233"/>
                  </a:ext>
                </a:extLst>
              </a:tr>
            </a:tbl>
          </a:graphicData>
        </a:graphic>
      </p:graphicFrame>
      <p:sp>
        <p:nvSpPr>
          <p:cNvPr id="40" name="Oval 41">
            <a:extLst>
              <a:ext uri="{FF2B5EF4-FFF2-40B4-BE49-F238E27FC236}">
                <a16:creationId xmlns:a16="http://schemas.microsoft.com/office/drawing/2014/main" xmlns="" id="{EEEEDBDD-D4A9-465F-BAAF-13FD81A924B1}"/>
              </a:ext>
            </a:extLst>
          </p:cNvPr>
          <p:cNvSpPr>
            <a:spLocks noChangeAspect="1"/>
          </p:cNvSpPr>
          <p:nvPr/>
        </p:nvSpPr>
        <p:spPr bwMode="gray">
          <a:xfrm>
            <a:off x="2973345" y="305725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050" b="1" dirty="0">
              <a:solidFill>
                <a:prstClr val="black"/>
              </a:solidFill>
              <a:latin typeface="Huawei Sans" panose="020C0503030203020204" pitchFamily="34" charset="0"/>
            </a:endParaRPr>
          </a:p>
        </p:txBody>
      </p:sp>
      <p:sp>
        <p:nvSpPr>
          <p:cNvPr id="41" name="Oval 41">
            <a:extLst>
              <a:ext uri="{FF2B5EF4-FFF2-40B4-BE49-F238E27FC236}">
                <a16:creationId xmlns:a16="http://schemas.microsoft.com/office/drawing/2014/main" xmlns="" id="{8B815D35-30CE-412C-9C5C-845FAE7A6076}"/>
              </a:ext>
            </a:extLst>
          </p:cNvPr>
          <p:cNvSpPr>
            <a:spLocks noChangeAspect="1"/>
          </p:cNvSpPr>
          <p:nvPr/>
        </p:nvSpPr>
        <p:spPr bwMode="gray">
          <a:xfrm>
            <a:off x="3505806" y="306120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050" b="1" dirty="0">
              <a:solidFill>
                <a:prstClr val="black"/>
              </a:solidFill>
              <a:latin typeface="Huawei Sans" panose="020C0503030203020204" pitchFamily="34" charset="0"/>
            </a:endParaRPr>
          </a:p>
        </p:txBody>
      </p:sp>
      <p:sp>
        <p:nvSpPr>
          <p:cNvPr id="42" name="Oval 41">
            <a:extLst>
              <a:ext uri="{FF2B5EF4-FFF2-40B4-BE49-F238E27FC236}">
                <a16:creationId xmlns:a16="http://schemas.microsoft.com/office/drawing/2014/main" xmlns="" id="{76E468B7-AA22-42FC-B0EE-2A1335AEF377}"/>
              </a:ext>
            </a:extLst>
          </p:cNvPr>
          <p:cNvSpPr>
            <a:spLocks noChangeAspect="1"/>
          </p:cNvSpPr>
          <p:nvPr/>
        </p:nvSpPr>
        <p:spPr bwMode="gray">
          <a:xfrm>
            <a:off x="2279419" y="372504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050" b="1" dirty="0">
              <a:solidFill>
                <a:prstClr val="black"/>
              </a:solidFill>
              <a:latin typeface="Huawei Sans" panose="020C0503030203020204" pitchFamily="34" charset="0"/>
            </a:endParaRPr>
          </a:p>
        </p:txBody>
      </p:sp>
      <p:sp>
        <p:nvSpPr>
          <p:cNvPr id="43" name="Oval 41">
            <a:extLst>
              <a:ext uri="{FF2B5EF4-FFF2-40B4-BE49-F238E27FC236}">
                <a16:creationId xmlns:a16="http://schemas.microsoft.com/office/drawing/2014/main" xmlns="" id="{DE917F52-3469-4083-843C-5D143DF0D7B2}"/>
              </a:ext>
            </a:extLst>
          </p:cNvPr>
          <p:cNvSpPr>
            <a:spLocks noChangeAspect="1"/>
          </p:cNvSpPr>
          <p:nvPr/>
        </p:nvSpPr>
        <p:spPr bwMode="gray">
          <a:xfrm>
            <a:off x="2279418" y="406659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050" b="1" dirty="0">
              <a:solidFill>
                <a:prstClr val="black"/>
              </a:solidFill>
              <a:latin typeface="Huawei Sans" panose="020C0503030203020204" pitchFamily="34" charset="0"/>
            </a:endParaRPr>
          </a:p>
        </p:txBody>
      </p:sp>
      <p:sp>
        <p:nvSpPr>
          <p:cNvPr id="44" name="Oval 41">
            <a:extLst>
              <a:ext uri="{FF2B5EF4-FFF2-40B4-BE49-F238E27FC236}">
                <a16:creationId xmlns:a16="http://schemas.microsoft.com/office/drawing/2014/main" xmlns="" id="{9320D487-BE91-418D-90D0-738D9FD15C68}"/>
              </a:ext>
            </a:extLst>
          </p:cNvPr>
          <p:cNvSpPr>
            <a:spLocks noChangeAspect="1"/>
          </p:cNvSpPr>
          <p:nvPr/>
        </p:nvSpPr>
        <p:spPr bwMode="gray">
          <a:xfrm>
            <a:off x="2973345" y="471653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050" b="1" dirty="0">
              <a:solidFill>
                <a:prstClr val="black"/>
              </a:solidFill>
              <a:latin typeface="Huawei Sans" panose="020C0503030203020204" pitchFamily="34" charset="0"/>
            </a:endParaRPr>
          </a:p>
        </p:txBody>
      </p:sp>
      <p:sp>
        <p:nvSpPr>
          <p:cNvPr id="45" name="Oval 41">
            <a:extLst>
              <a:ext uri="{FF2B5EF4-FFF2-40B4-BE49-F238E27FC236}">
                <a16:creationId xmlns:a16="http://schemas.microsoft.com/office/drawing/2014/main" xmlns="" id="{CAD4D859-CF62-4527-8509-8870C906F67F}"/>
              </a:ext>
            </a:extLst>
          </p:cNvPr>
          <p:cNvSpPr>
            <a:spLocks noChangeAspect="1"/>
          </p:cNvSpPr>
          <p:nvPr/>
        </p:nvSpPr>
        <p:spPr bwMode="gray">
          <a:xfrm>
            <a:off x="3513346" y="471194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050" b="1" dirty="0">
              <a:solidFill>
                <a:prstClr val="black"/>
              </a:solidFill>
              <a:latin typeface="Huawei Sans" panose="020C0503030203020204" pitchFamily="34" charset="0"/>
            </a:endParaRPr>
          </a:p>
        </p:txBody>
      </p:sp>
      <p:sp>
        <p:nvSpPr>
          <p:cNvPr id="46" name="Oval 41">
            <a:extLst>
              <a:ext uri="{FF2B5EF4-FFF2-40B4-BE49-F238E27FC236}">
                <a16:creationId xmlns:a16="http://schemas.microsoft.com/office/drawing/2014/main" xmlns="" id="{66572DF1-4E92-48D6-9B7D-30070A96EFE2}"/>
              </a:ext>
            </a:extLst>
          </p:cNvPr>
          <p:cNvSpPr>
            <a:spLocks noChangeAspect="1"/>
          </p:cNvSpPr>
          <p:nvPr/>
        </p:nvSpPr>
        <p:spPr bwMode="gray">
          <a:xfrm>
            <a:off x="4161734" y="410119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050" b="1" dirty="0">
              <a:solidFill>
                <a:prstClr val="black"/>
              </a:solidFill>
              <a:latin typeface="Huawei Sans" panose="020C0503030203020204" pitchFamily="34" charset="0"/>
            </a:endParaRPr>
          </a:p>
        </p:txBody>
      </p:sp>
      <p:sp>
        <p:nvSpPr>
          <p:cNvPr id="47" name="Oval 41">
            <a:extLst>
              <a:ext uri="{FF2B5EF4-FFF2-40B4-BE49-F238E27FC236}">
                <a16:creationId xmlns:a16="http://schemas.microsoft.com/office/drawing/2014/main" xmlns="" id="{548D9681-3BA8-46D1-8675-9AFDB457B735}"/>
              </a:ext>
            </a:extLst>
          </p:cNvPr>
          <p:cNvSpPr>
            <a:spLocks noChangeAspect="1"/>
          </p:cNvSpPr>
          <p:nvPr/>
        </p:nvSpPr>
        <p:spPr bwMode="gray">
          <a:xfrm>
            <a:off x="4163235" y="369215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050" b="1" dirty="0">
              <a:solidFill>
                <a:prstClr val="black"/>
              </a:solidFill>
              <a:latin typeface="Huawei Sans" panose="020C0503030203020204" pitchFamily="34" charset="0"/>
            </a:endParaRPr>
          </a:p>
        </p:txBody>
      </p:sp>
      <p:sp>
        <p:nvSpPr>
          <p:cNvPr id="48" name="TextBox 47">
            <a:extLst>
              <a:ext uri="{FF2B5EF4-FFF2-40B4-BE49-F238E27FC236}">
                <a16:creationId xmlns:a16="http://schemas.microsoft.com/office/drawing/2014/main" xmlns="" id="{05FD1A90-0352-4BED-96AA-A3FD9854B956}"/>
              </a:ext>
            </a:extLst>
          </p:cNvPr>
          <p:cNvSpPr txBox="1"/>
          <p:nvPr/>
        </p:nvSpPr>
        <p:spPr bwMode="gray">
          <a:xfrm>
            <a:off x="2634504" y="3004211"/>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IF1</a:t>
            </a:r>
          </a:p>
        </p:txBody>
      </p:sp>
      <p:sp>
        <p:nvSpPr>
          <p:cNvPr id="49" name="TextBox 48">
            <a:extLst>
              <a:ext uri="{FF2B5EF4-FFF2-40B4-BE49-F238E27FC236}">
                <a16:creationId xmlns:a16="http://schemas.microsoft.com/office/drawing/2014/main" xmlns="" id="{95FCE41C-104D-4F3D-8DD9-36334E8B16CD}"/>
              </a:ext>
            </a:extLst>
          </p:cNvPr>
          <p:cNvSpPr txBox="1"/>
          <p:nvPr/>
        </p:nvSpPr>
        <p:spPr bwMode="gray">
          <a:xfrm>
            <a:off x="3614114" y="2998389"/>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IF2</a:t>
            </a:r>
          </a:p>
        </p:txBody>
      </p:sp>
      <p:sp>
        <p:nvSpPr>
          <p:cNvPr id="50" name="TextBox 49">
            <a:extLst>
              <a:ext uri="{FF2B5EF4-FFF2-40B4-BE49-F238E27FC236}">
                <a16:creationId xmlns:a16="http://schemas.microsoft.com/office/drawing/2014/main" xmlns="" id="{F32770ED-F334-4074-A634-56DA239685DF}"/>
              </a:ext>
            </a:extLst>
          </p:cNvPr>
          <p:cNvSpPr txBox="1"/>
          <p:nvPr/>
        </p:nvSpPr>
        <p:spPr bwMode="gray">
          <a:xfrm>
            <a:off x="2149412" y="3500131"/>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IF1</a:t>
            </a:r>
          </a:p>
        </p:txBody>
      </p:sp>
      <p:sp>
        <p:nvSpPr>
          <p:cNvPr id="51" name="TextBox 50">
            <a:extLst>
              <a:ext uri="{FF2B5EF4-FFF2-40B4-BE49-F238E27FC236}">
                <a16:creationId xmlns:a16="http://schemas.microsoft.com/office/drawing/2014/main" xmlns="" id="{75F850CD-55F8-4F13-87F2-524102C54FBF}"/>
              </a:ext>
            </a:extLst>
          </p:cNvPr>
          <p:cNvSpPr txBox="1"/>
          <p:nvPr/>
        </p:nvSpPr>
        <p:spPr bwMode="gray">
          <a:xfrm>
            <a:off x="2163662" y="4218948"/>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IF2</a:t>
            </a:r>
          </a:p>
        </p:txBody>
      </p:sp>
      <p:sp>
        <p:nvSpPr>
          <p:cNvPr id="52" name="TextBox 51">
            <a:extLst>
              <a:ext uri="{FF2B5EF4-FFF2-40B4-BE49-F238E27FC236}">
                <a16:creationId xmlns:a16="http://schemas.microsoft.com/office/drawing/2014/main" xmlns="" id="{46E31FDA-8342-4665-9FCC-39AFA6497F8D}"/>
              </a:ext>
            </a:extLst>
          </p:cNvPr>
          <p:cNvSpPr txBox="1"/>
          <p:nvPr/>
        </p:nvSpPr>
        <p:spPr bwMode="gray">
          <a:xfrm>
            <a:off x="4082623" y="3473099"/>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IF1</a:t>
            </a:r>
          </a:p>
        </p:txBody>
      </p:sp>
      <p:sp>
        <p:nvSpPr>
          <p:cNvPr id="53" name="TextBox 52">
            <a:extLst>
              <a:ext uri="{FF2B5EF4-FFF2-40B4-BE49-F238E27FC236}">
                <a16:creationId xmlns:a16="http://schemas.microsoft.com/office/drawing/2014/main" xmlns="" id="{B9CCBD6E-4EE4-4514-8BBD-4CE3DB0B0275}"/>
              </a:ext>
            </a:extLst>
          </p:cNvPr>
          <p:cNvSpPr txBox="1"/>
          <p:nvPr/>
        </p:nvSpPr>
        <p:spPr bwMode="gray">
          <a:xfrm>
            <a:off x="4043234" y="4253229"/>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IF2</a:t>
            </a:r>
          </a:p>
        </p:txBody>
      </p:sp>
      <p:sp>
        <p:nvSpPr>
          <p:cNvPr id="54" name="TextBox 53">
            <a:extLst>
              <a:ext uri="{FF2B5EF4-FFF2-40B4-BE49-F238E27FC236}">
                <a16:creationId xmlns:a16="http://schemas.microsoft.com/office/drawing/2014/main" xmlns="" id="{54B815F3-DE4F-46BC-99CB-DA66CE36A88C}"/>
              </a:ext>
            </a:extLst>
          </p:cNvPr>
          <p:cNvSpPr txBox="1"/>
          <p:nvPr/>
        </p:nvSpPr>
        <p:spPr bwMode="gray">
          <a:xfrm>
            <a:off x="2645479" y="4665547"/>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IF1</a:t>
            </a:r>
          </a:p>
        </p:txBody>
      </p:sp>
      <p:sp>
        <p:nvSpPr>
          <p:cNvPr id="55" name="TextBox 54">
            <a:extLst>
              <a:ext uri="{FF2B5EF4-FFF2-40B4-BE49-F238E27FC236}">
                <a16:creationId xmlns:a16="http://schemas.microsoft.com/office/drawing/2014/main" xmlns="" id="{DC22F4A3-5AD4-4374-89C6-35A1668C8CFD}"/>
              </a:ext>
            </a:extLst>
          </p:cNvPr>
          <p:cNvSpPr txBox="1"/>
          <p:nvPr/>
        </p:nvSpPr>
        <p:spPr bwMode="gray">
          <a:xfrm>
            <a:off x="3640831" y="4653077"/>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IF2</a:t>
            </a:r>
          </a:p>
        </p:txBody>
      </p:sp>
      <p:graphicFrame>
        <p:nvGraphicFramePr>
          <p:cNvPr id="56" name="Table 38">
            <a:extLst>
              <a:ext uri="{FF2B5EF4-FFF2-40B4-BE49-F238E27FC236}">
                <a16:creationId xmlns:a16="http://schemas.microsoft.com/office/drawing/2014/main" xmlns="" id="{D2B7D2C6-06A3-4514-BD80-DB5949C39F5E}"/>
              </a:ext>
            </a:extLst>
          </p:cNvPr>
          <p:cNvGraphicFramePr>
            <a:graphicFrameLocks noGrp="1"/>
          </p:cNvGraphicFramePr>
          <p:nvPr>
            <p:extLst>
              <p:ext uri="{D42A27DB-BD31-4B8C-83A1-F6EECF244321}">
                <p14:modId xmlns:p14="http://schemas.microsoft.com/office/powerpoint/2010/main" val="1635663936"/>
              </p:ext>
            </p:extLst>
          </p:nvPr>
        </p:nvGraphicFramePr>
        <p:xfrm>
          <a:off x="611407" y="3116996"/>
          <a:ext cx="1569758" cy="595871"/>
        </p:xfrm>
        <a:graphic>
          <a:graphicData uri="http://schemas.openxmlformats.org/drawingml/2006/table">
            <a:tbl>
              <a:tblPr firstRow="1" bandRow="1">
                <a:tableStyleId>{72833802-FEF1-4C79-8D5D-14CF1EAF98D9}</a:tableStyleId>
              </a:tblPr>
              <a:tblGrid>
                <a:gridCol w="784879">
                  <a:extLst>
                    <a:ext uri="{9D8B030D-6E8A-4147-A177-3AD203B41FA5}">
                      <a16:colId xmlns:a16="http://schemas.microsoft.com/office/drawing/2014/main" xmlns="" val="2036062193"/>
                    </a:ext>
                  </a:extLst>
                </a:gridCol>
                <a:gridCol w="784879">
                  <a:extLst>
                    <a:ext uri="{9D8B030D-6E8A-4147-A177-3AD203B41FA5}">
                      <a16:colId xmlns:a16="http://schemas.microsoft.com/office/drawing/2014/main" xmlns="" val="3317129549"/>
                    </a:ext>
                  </a:extLst>
                </a:gridCol>
              </a:tblGrid>
              <a:tr h="261966">
                <a:tc>
                  <a:txBody>
                    <a:bodyPr/>
                    <a:lstStyle/>
                    <a:p>
                      <a:pPr algn="ctr" fontAlgn="ctr"/>
                      <a:r>
                        <a:rPr lang="en-US" sz="1050" dirty="0">
                          <a:latin typeface="Huawei Sans" panose="020C0503030203020204" pitchFamily="34" charset="0"/>
                        </a:rPr>
                        <a:t>Destination Group</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050" dirty="0">
                          <a:latin typeface="Huawei Sans" panose="020C0503030203020204" pitchFamily="34" charset="0"/>
                        </a:rPr>
                        <a:t>Outbound Interface</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xmlns="" val="3015372963"/>
                  </a:ext>
                </a:extLst>
              </a:tr>
              <a:tr h="239831">
                <a:tc>
                  <a:txBody>
                    <a:bodyPr/>
                    <a:lstStyle/>
                    <a:p>
                      <a:pPr algn="ctr" fontAlgn="ctr"/>
                      <a:r>
                        <a:rPr lang="en-US" sz="1050" dirty="0">
                          <a:latin typeface="Huawei Sans" panose="020C0503030203020204" pitchFamily="34" charset="0"/>
                        </a:rPr>
                        <a:t>G1</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fontAlgn="ctr"/>
                      <a:r>
                        <a:rPr lang="en-US" sz="1050" dirty="0">
                          <a:solidFill>
                            <a:srgbClr val="EC7061"/>
                          </a:solidFill>
                          <a:latin typeface="Huawei Sans" panose="020C0503030203020204" pitchFamily="34" charset="0"/>
                        </a:rPr>
                        <a:t>IF1, IF2</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xmlns="" val="726405233"/>
                  </a:ext>
                </a:extLst>
              </a:tr>
            </a:tbl>
          </a:graphicData>
        </a:graphic>
      </p:graphicFrame>
      <p:sp>
        <p:nvSpPr>
          <p:cNvPr id="57" name="TextBox 56">
            <a:extLst>
              <a:ext uri="{FF2B5EF4-FFF2-40B4-BE49-F238E27FC236}">
                <a16:creationId xmlns:a16="http://schemas.microsoft.com/office/drawing/2014/main" xmlns="" id="{684E3DF0-FF57-4E6C-9BAD-B4A2CDF609FF}"/>
              </a:ext>
            </a:extLst>
          </p:cNvPr>
          <p:cNvSpPr txBox="1"/>
          <p:nvPr/>
        </p:nvSpPr>
        <p:spPr bwMode="gray">
          <a:xfrm>
            <a:off x="3094547" y="3341794"/>
            <a:ext cx="452368" cy="276999"/>
          </a:xfrm>
          <a:prstGeom prst="rect">
            <a:avLst/>
          </a:prstGeom>
          <a:noFill/>
        </p:spPr>
        <p:txBody>
          <a:bodyPr wrap="square" rtlCol="0">
            <a:noAutofit/>
          </a:bodyPr>
          <a:lstStyle/>
          <a:p>
            <a:pPr fontAlgn="ctr"/>
            <a:r>
              <a:rPr lang="en-US" sz="1200" dirty="0">
                <a:latin typeface="Huawei Sans" panose="020C0503030203020204" pitchFamily="34" charset="0"/>
              </a:rPr>
              <a:t>RT1</a:t>
            </a:r>
          </a:p>
        </p:txBody>
      </p:sp>
      <p:sp>
        <p:nvSpPr>
          <p:cNvPr id="58" name="TextBox 57">
            <a:extLst>
              <a:ext uri="{FF2B5EF4-FFF2-40B4-BE49-F238E27FC236}">
                <a16:creationId xmlns:a16="http://schemas.microsoft.com/office/drawing/2014/main" xmlns="" id="{EF791C25-7B3C-4068-9FF9-F4878ADA6165}"/>
              </a:ext>
            </a:extLst>
          </p:cNvPr>
          <p:cNvSpPr txBox="1"/>
          <p:nvPr/>
        </p:nvSpPr>
        <p:spPr bwMode="gray">
          <a:xfrm>
            <a:off x="2597629" y="3849127"/>
            <a:ext cx="452368" cy="276999"/>
          </a:xfrm>
          <a:prstGeom prst="rect">
            <a:avLst/>
          </a:prstGeom>
          <a:noFill/>
        </p:spPr>
        <p:txBody>
          <a:bodyPr wrap="square" rtlCol="0">
            <a:noAutofit/>
          </a:bodyPr>
          <a:lstStyle/>
          <a:p>
            <a:pPr fontAlgn="ctr"/>
            <a:r>
              <a:rPr lang="en-US" sz="1200" dirty="0">
                <a:latin typeface="Huawei Sans" panose="020C0503030203020204" pitchFamily="34" charset="0"/>
              </a:rPr>
              <a:t>RT2</a:t>
            </a:r>
          </a:p>
        </p:txBody>
      </p:sp>
      <p:sp>
        <p:nvSpPr>
          <p:cNvPr id="59" name="TextBox 58">
            <a:extLst>
              <a:ext uri="{FF2B5EF4-FFF2-40B4-BE49-F238E27FC236}">
                <a16:creationId xmlns:a16="http://schemas.microsoft.com/office/drawing/2014/main" xmlns="" id="{4F11EA6D-FD5F-4AF1-B60B-E7EAB7FE4092}"/>
              </a:ext>
            </a:extLst>
          </p:cNvPr>
          <p:cNvSpPr txBox="1"/>
          <p:nvPr/>
        </p:nvSpPr>
        <p:spPr bwMode="gray">
          <a:xfrm>
            <a:off x="3546915" y="3834522"/>
            <a:ext cx="452368" cy="276999"/>
          </a:xfrm>
          <a:prstGeom prst="rect">
            <a:avLst/>
          </a:prstGeom>
          <a:noFill/>
        </p:spPr>
        <p:txBody>
          <a:bodyPr wrap="square" rtlCol="0">
            <a:noAutofit/>
          </a:bodyPr>
          <a:lstStyle/>
          <a:p>
            <a:pPr fontAlgn="ctr"/>
            <a:r>
              <a:rPr lang="en-US" sz="1200" dirty="0">
                <a:latin typeface="Huawei Sans" panose="020C0503030203020204" pitchFamily="34" charset="0"/>
              </a:rPr>
              <a:t>RT3</a:t>
            </a:r>
          </a:p>
        </p:txBody>
      </p:sp>
      <p:sp>
        <p:nvSpPr>
          <p:cNvPr id="60" name="TextBox 59">
            <a:extLst>
              <a:ext uri="{FF2B5EF4-FFF2-40B4-BE49-F238E27FC236}">
                <a16:creationId xmlns:a16="http://schemas.microsoft.com/office/drawing/2014/main" xmlns="" id="{F03C66B8-582F-416B-B260-67217F8EEE11}"/>
              </a:ext>
            </a:extLst>
          </p:cNvPr>
          <p:cNvSpPr txBox="1"/>
          <p:nvPr/>
        </p:nvSpPr>
        <p:spPr bwMode="gray">
          <a:xfrm>
            <a:off x="3102677" y="4338938"/>
            <a:ext cx="452368" cy="276999"/>
          </a:xfrm>
          <a:prstGeom prst="rect">
            <a:avLst/>
          </a:prstGeom>
          <a:noFill/>
        </p:spPr>
        <p:txBody>
          <a:bodyPr wrap="square" rtlCol="0">
            <a:noAutofit/>
          </a:bodyPr>
          <a:lstStyle/>
          <a:p>
            <a:pPr fontAlgn="ctr"/>
            <a:r>
              <a:rPr lang="en-US" sz="1200" dirty="0">
                <a:latin typeface="Huawei Sans" panose="020C0503030203020204" pitchFamily="34" charset="0"/>
              </a:rPr>
              <a:t>RT4</a:t>
            </a:r>
          </a:p>
        </p:txBody>
      </p:sp>
      <p:graphicFrame>
        <p:nvGraphicFramePr>
          <p:cNvPr id="61" name="Table 38">
            <a:extLst>
              <a:ext uri="{FF2B5EF4-FFF2-40B4-BE49-F238E27FC236}">
                <a16:creationId xmlns:a16="http://schemas.microsoft.com/office/drawing/2014/main" xmlns="" id="{7160B1CC-DAB8-4351-BC4B-F5E3BA4E67B8}"/>
              </a:ext>
            </a:extLst>
          </p:cNvPr>
          <p:cNvGraphicFramePr>
            <a:graphicFrameLocks noGrp="1"/>
          </p:cNvGraphicFramePr>
          <p:nvPr>
            <p:extLst>
              <p:ext uri="{D42A27DB-BD31-4B8C-83A1-F6EECF244321}">
                <p14:modId xmlns:p14="http://schemas.microsoft.com/office/powerpoint/2010/main" val="541856623"/>
              </p:ext>
            </p:extLst>
          </p:nvPr>
        </p:nvGraphicFramePr>
        <p:xfrm>
          <a:off x="4370318" y="3086373"/>
          <a:ext cx="1574812" cy="552060"/>
        </p:xfrm>
        <a:graphic>
          <a:graphicData uri="http://schemas.openxmlformats.org/drawingml/2006/table">
            <a:tbl>
              <a:tblPr firstRow="1" bandRow="1">
                <a:tableStyleId>{72833802-FEF1-4C79-8D5D-14CF1EAF98D9}</a:tableStyleId>
              </a:tblPr>
              <a:tblGrid>
                <a:gridCol w="795307">
                  <a:extLst>
                    <a:ext uri="{9D8B030D-6E8A-4147-A177-3AD203B41FA5}">
                      <a16:colId xmlns:a16="http://schemas.microsoft.com/office/drawing/2014/main" xmlns="" val="2036062193"/>
                    </a:ext>
                  </a:extLst>
                </a:gridCol>
                <a:gridCol w="779505">
                  <a:extLst>
                    <a:ext uri="{9D8B030D-6E8A-4147-A177-3AD203B41FA5}">
                      <a16:colId xmlns:a16="http://schemas.microsoft.com/office/drawing/2014/main" xmlns="" val="3317129549"/>
                    </a:ext>
                  </a:extLst>
                </a:gridCol>
              </a:tblGrid>
              <a:tr h="94711">
                <a:tc>
                  <a:txBody>
                    <a:bodyPr/>
                    <a:lstStyle/>
                    <a:p>
                      <a:pPr algn="ctr" fontAlgn="ctr"/>
                      <a:r>
                        <a:rPr lang="en-US" sz="1050" dirty="0">
                          <a:latin typeface="Huawei Sans" panose="020C0503030203020204" pitchFamily="34" charset="0"/>
                        </a:rPr>
                        <a:t>Destination Group</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050" dirty="0">
                          <a:latin typeface="Huawei Sans" panose="020C0503030203020204" pitchFamily="34" charset="0"/>
                        </a:rPr>
                        <a:t>Outbound Interface</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xmlns="" val="3015372963"/>
                  </a:ext>
                </a:extLst>
              </a:tr>
              <a:tr h="86708">
                <a:tc>
                  <a:txBody>
                    <a:bodyPr/>
                    <a:lstStyle/>
                    <a:p>
                      <a:pPr algn="ctr" fontAlgn="ctr"/>
                      <a:r>
                        <a:rPr lang="en-US" sz="1050" dirty="0">
                          <a:latin typeface="Huawei Sans" panose="020C0503030203020204" pitchFamily="34" charset="0"/>
                        </a:rPr>
                        <a:t>G1</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fontAlgn="ctr"/>
                      <a:r>
                        <a:rPr lang="en-US" sz="1050" dirty="0">
                          <a:solidFill>
                            <a:srgbClr val="EC7061"/>
                          </a:solidFill>
                          <a:latin typeface="Huawei Sans" panose="020C0503030203020204" pitchFamily="34" charset="0"/>
                        </a:rPr>
                        <a:t>IF1, IF2</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xmlns="" val="726405233"/>
                  </a:ext>
                </a:extLst>
              </a:tr>
            </a:tbl>
          </a:graphicData>
        </a:graphic>
      </p:graphicFrame>
      <p:graphicFrame>
        <p:nvGraphicFramePr>
          <p:cNvPr id="62" name="Table 38">
            <a:extLst>
              <a:ext uri="{FF2B5EF4-FFF2-40B4-BE49-F238E27FC236}">
                <a16:creationId xmlns:a16="http://schemas.microsoft.com/office/drawing/2014/main" xmlns="" id="{0027270C-0637-46DE-86B0-D2625103982D}"/>
              </a:ext>
            </a:extLst>
          </p:cNvPr>
          <p:cNvGraphicFramePr>
            <a:graphicFrameLocks noGrp="1"/>
          </p:cNvGraphicFramePr>
          <p:nvPr>
            <p:extLst>
              <p:ext uri="{D42A27DB-BD31-4B8C-83A1-F6EECF244321}">
                <p14:modId xmlns:p14="http://schemas.microsoft.com/office/powerpoint/2010/main" val="634654777"/>
              </p:ext>
            </p:extLst>
          </p:nvPr>
        </p:nvGraphicFramePr>
        <p:xfrm>
          <a:off x="3666039" y="5023331"/>
          <a:ext cx="1887904" cy="662940"/>
        </p:xfrm>
        <a:graphic>
          <a:graphicData uri="http://schemas.openxmlformats.org/drawingml/2006/table">
            <a:tbl>
              <a:tblPr firstRow="1" bandRow="1">
                <a:tableStyleId>{72833802-FEF1-4C79-8D5D-14CF1EAF98D9}</a:tableStyleId>
              </a:tblPr>
              <a:tblGrid>
                <a:gridCol w="945290">
                  <a:extLst>
                    <a:ext uri="{9D8B030D-6E8A-4147-A177-3AD203B41FA5}">
                      <a16:colId xmlns:a16="http://schemas.microsoft.com/office/drawing/2014/main" xmlns="" val="2036062193"/>
                    </a:ext>
                  </a:extLst>
                </a:gridCol>
                <a:gridCol w="942614">
                  <a:extLst>
                    <a:ext uri="{9D8B030D-6E8A-4147-A177-3AD203B41FA5}">
                      <a16:colId xmlns:a16="http://schemas.microsoft.com/office/drawing/2014/main" xmlns="" val="3317129549"/>
                    </a:ext>
                  </a:extLst>
                </a:gridCol>
              </a:tblGrid>
              <a:tr h="218356">
                <a:tc>
                  <a:txBody>
                    <a:bodyPr/>
                    <a:lstStyle/>
                    <a:p>
                      <a:pPr marL="0" algn="ctr" defTabSz="914034" rtl="0" eaLnBrk="1" fontAlgn="ctr" latinLnBrk="0" hangingPunct="1"/>
                      <a:r>
                        <a:rPr lang="en-US" sz="1050" b="1" kern="1200" dirty="0">
                          <a:solidFill>
                            <a:schemeClr val="bg1"/>
                          </a:solidFill>
                          <a:latin typeface="Huawei Sans" panose="020C0503030203020204" pitchFamily="34" charset="0"/>
                          <a:ea typeface="+mn-ea"/>
                          <a:cs typeface="+mn-cs"/>
                        </a:rPr>
                        <a:t>Destination Group</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marL="0" algn="ctr" defTabSz="914034" rtl="0" eaLnBrk="1" fontAlgn="ctr" latinLnBrk="0" hangingPunct="1"/>
                      <a:r>
                        <a:rPr lang="en-US" sz="1050" b="1" kern="1200" dirty="0">
                          <a:solidFill>
                            <a:schemeClr val="bg1"/>
                          </a:solidFill>
                          <a:latin typeface="Huawei Sans" panose="020C0503030203020204" pitchFamily="34" charset="0"/>
                          <a:ea typeface="+mn-ea"/>
                          <a:cs typeface="+mn-cs"/>
                        </a:rPr>
                        <a:t>Outbound Interface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xmlns="" val="3015372963"/>
                  </a:ext>
                </a:extLst>
              </a:tr>
              <a:tr h="134373">
                <a:tc>
                  <a:txBody>
                    <a:bodyPr/>
                    <a:lstStyle/>
                    <a:p>
                      <a:pPr algn="ctr" fontAlgn="ctr"/>
                      <a:r>
                        <a:rPr lang="en-US" sz="1050" dirty="0">
                          <a:latin typeface="Huawei Sans" panose="020C0503030203020204" pitchFamily="34" charset="0"/>
                        </a:rPr>
                        <a:t>G1</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fontAlgn="ctr"/>
                      <a:r>
                        <a:rPr lang="en-US" sz="1050" dirty="0">
                          <a:solidFill>
                            <a:srgbClr val="EC7061"/>
                          </a:solidFill>
                          <a:latin typeface="Huawei Sans" panose="020C0503030203020204" pitchFamily="34" charset="0"/>
                        </a:rPr>
                        <a:t>IF1, IF2, IF3</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xmlns="" val="726405233"/>
                  </a:ext>
                </a:extLst>
              </a:tr>
            </a:tbl>
          </a:graphicData>
        </a:graphic>
      </p:graphicFrame>
      <p:cxnSp>
        <p:nvCxnSpPr>
          <p:cNvPr id="64" name="Straight Arrow Connector 63">
            <a:extLst>
              <a:ext uri="{FF2B5EF4-FFF2-40B4-BE49-F238E27FC236}">
                <a16:creationId xmlns:a16="http://schemas.microsoft.com/office/drawing/2014/main" xmlns="" id="{FEE95E56-DE60-4718-A7BF-016C16F92832}"/>
              </a:ext>
            </a:extLst>
          </p:cNvPr>
          <p:cNvCxnSpPr/>
          <p:nvPr/>
        </p:nvCxnSpPr>
        <p:spPr bwMode="gray">
          <a:xfrm>
            <a:off x="2347543" y="2510864"/>
            <a:ext cx="931514" cy="307655"/>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a:extLst>
              <a:ext uri="{FF2B5EF4-FFF2-40B4-BE49-F238E27FC236}">
                <a16:creationId xmlns:a16="http://schemas.microsoft.com/office/drawing/2014/main" xmlns="" id="{73B91EAB-C844-49E1-B710-BE1708298AD1}"/>
              </a:ext>
            </a:extLst>
          </p:cNvPr>
          <p:cNvCxnSpPr>
            <a:cxnSpLocks/>
          </p:cNvCxnSpPr>
          <p:nvPr/>
        </p:nvCxnSpPr>
        <p:spPr bwMode="gray">
          <a:xfrm>
            <a:off x="3766889" y="3222849"/>
            <a:ext cx="376681" cy="333387"/>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69" name="Straight Arrow Connector 68">
            <a:extLst>
              <a:ext uri="{FF2B5EF4-FFF2-40B4-BE49-F238E27FC236}">
                <a16:creationId xmlns:a16="http://schemas.microsoft.com/office/drawing/2014/main" xmlns="" id="{6128F6E1-5B1B-44DC-BAC0-9099D9E988A3}"/>
              </a:ext>
            </a:extLst>
          </p:cNvPr>
          <p:cNvCxnSpPr>
            <a:cxnSpLocks/>
          </p:cNvCxnSpPr>
          <p:nvPr/>
        </p:nvCxnSpPr>
        <p:spPr bwMode="gray">
          <a:xfrm flipH="1">
            <a:off x="3814693" y="4391360"/>
            <a:ext cx="314818" cy="317843"/>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xmlns="" id="{6E939683-A7EF-4A5D-8C4B-3D861A55ED55}"/>
              </a:ext>
            </a:extLst>
          </p:cNvPr>
          <p:cNvCxnSpPr>
            <a:cxnSpLocks/>
          </p:cNvCxnSpPr>
          <p:nvPr/>
        </p:nvCxnSpPr>
        <p:spPr bwMode="gray">
          <a:xfrm flipH="1" flipV="1">
            <a:off x="2478746" y="4372898"/>
            <a:ext cx="352513" cy="352690"/>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79" name="Straight Arrow Connector 78">
            <a:extLst>
              <a:ext uri="{FF2B5EF4-FFF2-40B4-BE49-F238E27FC236}">
                <a16:creationId xmlns:a16="http://schemas.microsoft.com/office/drawing/2014/main" xmlns="" id="{2CC2CBA8-A757-4D69-BDAC-0C51CC4FA00B}"/>
              </a:ext>
            </a:extLst>
          </p:cNvPr>
          <p:cNvCxnSpPr>
            <a:cxnSpLocks/>
          </p:cNvCxnSpPr>
          <p:nvPr/>
        </p:nvCxnSpPr>
        <p:spPr bwMode="gray">
          <a:xfrm flipH="1">
            <a:off x="2486578" y="3224937"/>
            <a:ext cx="353678" cy="351906"/>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2" name="Straight Arrow Connector 81">
            <a:extLst>
              <a:ext uri="{FF2B5EF4-FFF2-40B4-BE49-F238E27FC236}">
                <a16:creationId xmlns:a16="http://schemas.microsoft.com/office/drawing/2014/main" xmlns="" id="{6722610F-23B1-4EA2-961E-06E6C4DD551F}"/>
              </a:ext>
            </a:extLst>
          </p:cNvPr>
          <p:cNvCxnSpPr>
            <a:cxnSpLocks/>
          </p:cNvCxnSpPr>
          <p:nvPr/>
        </p:nvCxnSpPr>
        <p:spPr bwMode="gray">
          <a:xfrm flipH="1">
            <a:off x="2600252" y="3318998"/>
            <a:ext cx="353678" cy="351906"/>
          </a:xfrm>
          <a:prstGeom prst="straightConnector1">
            <a:avLst/>
          </a:prstGeom>
          <a:ln w="19050">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3" name="Straight Arrow Connector 82">
            <a:extLst>
              <a:ext uri="{FF2B5EF4-FFF2-40B4-BE49-F238E27FC236}">
                <a16:creationId xmlns:a16="http://schemas.microsoft.com/office/drawing/2014/main" xmlns="" id="{6412304B-BFAC-494C-89A0-A67C891043A4}"/>
              </a:ext>
            </a:extLst>
          </p:cNvPr>
          <p:cNvCxnSpPr>
            <a:cxnSpLocks/>
          </p:cNvCxnSpPr>
          <p:nvPr/>
        </p:nvCxnSpPr>
        <p:spPr bwMode="gray">
          <a:xfrm flipH="1" flipV="1">
            <a:off x="2621613" y="4249738"/>
            <a:ext cx="352513" cy="352690"/>
          </a:xfrm>
          <a:prstGeom prst="straightConnector1">
            <a:avLst/>
          </a:prstGeom>
          <a:ln w="19050">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4" name="Straight Arrow Connector 83">
            <a:extLst>
              <a:ext uri="{FF2B5EF4-FFF2-40B4-BE49-F238E27FC236}">
                <a16:creationId xmlns:a16="http://schemas.microsoft.com/office/drawing/2014/main" xmlns="" id="{69F48DA2-CCA6-41A4-B593-2355FCFB587A}"/>
              </a:ext>
            </a:extLst>
          </p:cNvPr>
          <p:cNvCxnSpPr>
            <a:cxnSpLocks/>
          </p:cNvCxnSpPr>
          <p:nvPr/>
        </p:nvCxnSpPr>
        <p:spPr bwMode="gray">
          <a:xfrm flipH="1">
            <a:off x="3710081" y="4258508"/>
            <a:ext cx="314818" cy="317843"/>
          </a:xfrm>
          <a:prstGeom prst="straightConnector1">
            <a:avLst/>
          </a:prstGeom>
          <a:ln w="19050">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xmlns="" id="{3B51080F-72B8-4E48-B9A7-6540639F1A42}"/>
              </a:ext>
            </a:extLst>
          </p:cNvPr>
          <p:cNvCxnSpPr>
            <a:cxnSpLocks/>
          </p:cNvCxnSpPr>
          <p:nvPr/>
        </p:nvCxnSpPr>
        <p:spPr bwMode="gray">
          <a:xfrm>
            <a:off x="3655155" y="3301203"/>
            <a:ext cx="376681" cy="333387"/>
          </a:xfrm>
          <a:prstGeom prst="straightConnector1">
            <a:avLst/>
          </a:prstGeom>
          <a:ln w="19050">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86" name="文本框 27">
            <a:extLst>
              <a:ext uri="{FF2B5EF4-FFF2-40B4-BE49-F238E27FC236}">
                <a16:creationId xmlns:a16="http://schemas.microsoft.com/office/drawing/2014/main" xmlns="" id="{9E3792D2-3E12-4FAF-90CB-713B3BF6FDDA}"/>
              </a:ext>
            </a:extLst>
          </p:cNvPr>
          <p:cNvSpPr txBox="1"/>
          <p:nvPr/>
        </p:nvSpPr>
        <p:spPr bwMode="gray">
          <a:xfrm>
            <a:off x="1812199" y="5718690"/>
            <a:ext cx="1320867" cy="415697"/>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ea typeface="+mn-ea"/>
                <a:cs typeface="Arial" pitchFamily="34" charset="0"/>
              </a:rPr>
              <a:t>Multicast group member</a:t>
            </a:r>
          </a:p>
        </p:txBody>
      </p:sp>
      <p:sp>
        <p:nvSpPr>
          <p:cNvPr id="87" name="文本框 27">
            <a:extLst>
              <a:ext uri="{FF2B5EF4-FFF2-40B4-BE49-F238E27FC236}">
                <a16:creationId xmlns:a16="http://schemas.microsoft.com/office/drawing/2014/main" xmlns="" id="{27DD1F23-B09E-44B6-8F28-BBE6D301FE01}"/>
              </a:ext>
            </a:extLst>
          </p:cNvPr>
          <p:cNvSpPr txBox="1"/>
          <p:nvPr/>
        </p:nvSpPr>
        <p:spPr bwMode="gray">
          <a:xfrm>
            <a:off x="3666985" y="5797685"/>
            <a:ext cx="1717033" cy="34816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ea typeface="+mn-ea"/>
                <a:cs typeface="Arial" pitchFamily="34" charset="0"/>
              </a:rPr>
              <a:t>Joins multicast group G1.</a:t>
            </a:r>
          </a:p>
        </p:txBody>
      </p:sp>
      <p:sp>
        <p:nvSpPr>
          <p:cNvPr id="89" name="TextBox 120">
            <a:extLst>
              <a:ext uri="{FF2B5EF4-FFF2-40B4-BE49-F238E27FC236}">
                <a16:creationId xmlns:a16="http://schemas.microsoft.com/office/drawing/2014/main" xmlns="" id="{42C18EAA-79F1-4CCA-AE46-696ACAA495FE}"/>
              </a:ext>
            </a:extLst>
          </p:cNvPr>
          <p:cNvSpPr txBox="1"/>
          <p:nvPr/>
        </p:nvSpPr>
        <p:spPr bwMode="gray">
          <a:xfrm rot="1075025">
            <a:off x="2500928" y="2296645"/>
            <a:ext cx="836144" cy="360274"/>
          </a:xfrm>
          <a:prstGeom prst="roundRect">
            <a:avLst>
              <a:gd name="adj" fmla="val 6721"/>
            </a:avLst>
          </a:prstGeom>
          <a:solidFill>
            <a:srgbClr val="00B0F0"/>
          </a:solidFill>
          <a:ln w="12700">
            <a:solidFill>
              <a:srgbClr val="00B0F0"/>
            </a:solidFill>
          </a:ln>
        </p:spPr>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Multicast packet</a:t>
            </a:r>
          </a:p>
        </p:txBody>
      </p:sp>
      <p:sp>
        <p:nvSpPr>
          <p:cNvPr id="139" name="圆角矩形 75">
            <a:extLst>
              <a:ext uri="{FF2B5EF4-FFF2-40B4-BE49-F238E27FC236}">
                <a16:creationId xmlns:a16="http://schemas.microsoft.com/office/drawing/2014/main" xmlns="" id="{4051D487-B56D-4110-A4A4-3FD3286D1221}"/>
              </a:ext>
            </a:extLst>
          </p:cNvPr>
          <p:cNvSpPr/>
          <p:nvPr/>
        </p:nvSpPr>
        <p:spPr bwMode="gray">
          <a:xfrm>
            <a:off x="6170035" y="1721040"/>
            <a:ext cx="5456903" cy="396000"/>
          </a:xfrm>
          <a:prstGeom prst="roundRect">
            <a:avLst>
              <a:gd name="adj" fmla="val 10604"/>
            </a:avLst>
          </a:prstGeom>
          <a:solidFill>
            <a:srgbClr val="00B0F0"/>
          </a:solidFill>
        </p:spPr>
        <p:txBody>
          <a:bodyPr wrap="square" rtlCol="0" anchor="ctr" anchorCtr="0">
            <a:noAutofit/>
          </a:bodyPr>
          <a:lstStyle/>
          <a:p>
            <a:pPr algn="ctr" fontAlgn="ctr">
              <a:spcBef>
                <a:spcPct val="0"/>
              </a:spcBef>
              <a:spcAft>
                <a:spcPct val="0"/>
              </a:spcAft>
            </a:pPr>
            <a:r>
              <a:rPr lang="en-US" sz="1400" b="1" dirty="0">
                <a:solidFill>
                  <a:prstClr val="white"/>
                </a:solidFill>
                <a:latin typeface="Huawei Sans" panose="020C0503030203020204" pitchFamily="34" charset="0"/>
                <a:ea typeface="方正兰亭黑简体" panose="02000000000000000000" pitchFamily="2" charset="-122"/>
              </a:rPr>
              <a:t>Sub-optimal paths exist, and duplicate packets are received.</a:t>
            </a:r>
          </a:p>
        </p:txBody>
      </p:sp>
      <p:sp>
        <p:nvSpPr>
          <p:cNvPr id="140" name="圆角矩形 75">
            <a:extLst>
              <a:ext uri="{FF2B5EF4-FFF2-40B4-BE49-F238E27FC236}">
                <a16:creationId xmlns:a16="http://schemas.microsoft.com/office/drawing/2014/main" xmlns="" id="{517D3BE7-E8F5-4D4D-BEB3-43168E58ABA6}"/>
              </a:ext>
            </a:extLst>
          </p:cNvPr>
          <p:cNvSpPr/>
          <p:nvPr/>
        </p:nvSpPr>
        <p:spPr bwMode="gray">
          <a:xfrm>
            <a:off x="6170035" y="2160817"/>
            <a:ext cx="5456903" cy="410233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1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a:p>
            <a:pPr algn="ctr" fontAlgn="ctr"/>
            <a:endParaRPr lang="en-US" altLang="zh-CN" sz="11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a:p>
            <a:pPr algn="ctr" fontAlgn="ctr"/>
            <a:endParaRPr lang="en-US" altLang="zh-CN" sz="11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a:p>
            <a:pPr algn="ctr" fontAlgn="ctr"/>
            <a:endParaRPr lang="en-US" altLang="zh-CN" sz="11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a:p>
            <a:pPr algn="ctr" fontAlgn="ctr"/>
            <a:endParaRPr lang="en-US" altLang="zh-CN" sz="11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a:p>
            <a:pPr algn="ctr" fontAlgn="ctr"/>
            <a:endParaRPr lang="en-US" altLang="zh-CN" sz="11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a:p>
            <a:pPr algn="ctr" fontAlgn="ctr"/>
            <a:endParaRPr lang="en-US" altLang="zh-CN" sz="11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a:p>
            <a:pPr algn="ctr" fontAlgn="ctr"/>
            <a:endParaRPr lang="en-US" altLang="zh-CN" sz="11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a:p>
            <a:pPr algn="ctr" fontAlgn="ctr"/>
            <a:endParaRPr lang="en-US" altLang="zh-CN" sz="11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a:p>
            <a:pPr algn="ctr" fontAlgn="ctr"/>
            <a:endParaRPr lang="en-US" altLang="zh-CN" sz="11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a:p>
            <a:pPr algn="ctr" fontAlgn="ctr"/>
            <a:endParaRPr lang="en-US" altLang="zh-CN" sz="11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a:p>
            <a:pPr algn="ctr" fontAlgn="ctr"/>
            <a:endParaRPr lang="en-US" altLang="zh-CN" sz="11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a:p>
            <a:pPr algn="ctr" fontAlgn="ctr"/>
            <a:endParaRPr lang="en-US" altLang="zh-CN" sz="11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a:p>
            <a:pPr algn="ctr" fontAlgn="ctr"/>
            <a:endParaRPr lang="en-US" altLang="zh-CN" sz="11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a:p>
            <a:pPr algn="ctr" fontAlgn="ctr"/>
            <a:endParaRPr lang="en-US" altLang="zh-CN" sz="11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a:p>
            <a:pPr fontAlgn="ctr"/>
            <a:endParaRPr lang="en-US" sz="1000" dirty="0">
              <a:solidFill>
                <a:schemeClr val="tx1"/>
              </a:solidFill>
              <a:latin typeface="Huawei Sans" panose="020C0503030203020204" pitchFamily="34" charset="0"/>
              <a:cs typeface="Arial" panose="020B0604020202020204" pitchFamily="34" charset="0"/>
            </a:endParaRPr>
          </a:p>
          <a:p>
            <a:pPr fontAlgn="ctr"/>
            <a:endParaRPr lang="en-US" sz="1000" dirty="0">
              <a:solidFill>
                <a:schemeClr val="tx1"/>
              </a:solidFill>
              <a:latin typeface="Huawei Sans" panose="020C0503030203020204" pitchFamily="34" charset="0"/>
              <a:cs typeface="Arial" panose="020B0604020202020204" pitchFamily="34" charset="0"/>
            </a:endParaRPr>
          </a:p>
          <a:p>
            <a:pPr fontAlgn="ctr"/>
            <a:endParaRPr lang="en-US" sz="1000" dirty="0">
              <a:solidFill>
                <a:schemeClr val="tx1"/>
              </a:solidFill>
              <a:latin typeface="Huawei Sans" panose="020C0503030203020204" pitchFamily="34" charset="0"/>
              <a:cs typeface="Arial" panose="020B0604020202020204" pitchFamily="34" charset="0"/>
            </a:endParaRPr>
          </a:p>
          <a:p>
            <a:pPr fontAlgn="ctr"/>
            <a:endParaRPr lang="en-US" sz="1000" dirty="0">
              <a:solidFill>
                <a:schemeClr val="tx1"/>
              </a:solidFill>
              <a:latin typeface="Huawei Sans" panose="020C0503030203020204" pitchFamily="34" charset="0"/>
              <a:cs typeface="Arial" panose="020B0604020202020204" pitchFamily="34" charset="0"/>
            </a:endParaRPr>
          </a:p>
          <a:p>
            <a:pPr fontAlgn="ctr"/>
            <a:endParaRPr lang="en-US" sz="1000" dirty="0">
              <a:solidFill>
                <a:schemeClr val="tx1"/>
              </a:solidFill>
              <a:latin typeface="Huawei Sans" panose="020C0503030203020204" pitchFamily="34" charset="0"/>
              <a:cs typeface="Arial" panose="020B0604020202020204" pitchFamily="34" charset="0"/>
            </a:endParaRPr>
          </a:p>
          <a:p>
            <a:pPr fontAlgn="ctr"/>
            <a:endParaRPr lang="en-US" sz="1000" dirty="0">
              <a:solidFill>
                <a:schemeClr val="tx1"/>
              </a:solidFill>
              <a:latin typeface="Huawei Sans" panose="020C0503030203020204" pitchFamily="34" charset="0"/>
              <a:cs typeface="Arial" panose="020B0604020202020204" pitchFamily="34" charset="0"/>
            </a:endParaRPr>
          </a:p>
          <a:p>
            <a:pPr fontAlgn="ctr"/>
            <a:endParaRPr lang="en-US" sz="1000" dirty="0">
              <a:solidFill>
                <a:schemeClr val="tx1"/>
              </a:solidFill>
              <a:latin typeface="Huawei Sans" panose="020C0503030203020204" pitchFamily="34" charset="0"/>
              <a:cs typeface="Arial" panose="020B0604020202020204" pitchFamily="34" charset="0"/>
            </a:endParaRPr>
          </a:p>
          <a:p>
            <a:pPr fontAlgn="ctr"/>
            <a:endParaRPr lang="en-US" sz="1000" dirty="0">
              <a:solidFill>
                <a:schemeClr val="tx1"/>
              </a:solidFill>
              <a:latin typeface="Huawei Sans" panose="020C0503030203020204" pitchFamily="34" charset="0"/>
              <a:cs typeface="Arial" panose="020B0604020202020204" pitchFamily="34" charset="0"/>
            </a:endParaRPr>
          </a:p>
          <a:p>
            <a:pPr marL="39688" fontAlgn="ctr"/>
            <a:r>
              <a:rPr lang="en-US" sz="1100" dirty="0">
                <a:solidFill>
                  <a:schemeClr val="tx1"/>
                </a:solidFill>
                <a:latin typeface="Huawei Sans" panose="020C0503030203020204" pitchFamily="34" charset="0"/>
                <a:cs typeface="Arial" panose="020B0604020202020204" pitchFamily="34" charset="0"/>
              </a:rPr>
              <a:t>Note: A loop may also occur in this topology. The figure on the left shows a loop situation, which is not described in this topology.</a:t>
            </a:r>
          </a:p>
        </p:txBody>
      </p:sp>
      <p:pic>
        <p:nvPicPr>
          <p:cNvPr id="190" name="图片 38" descr="PC.png">
            <a:extLst>
              <a:ext uri="{FF2B5EF4-FFF2-40B4-BE49-F238E27FC236}">
                <a16:creationId xmlns:a16="http://schemas.microsoft.com/office/drawing/2014/main" xmlns="" id="{B567C0A2-3C33-42FE-ACE7-B1BB9E700147}"/>
              </a:ext>
            </a:extLst>
          </p:cNvPr>
          <p:cNvPicPr>
            <a:picLocks noChangeAspect="1"/>
          </p:cNvPicPr>
          <p:nvPr/>
        </p:nvPicPr>
        <p:blipFill>
          <a:blip r:embed="rId3" cstate="print"/>
          <a:stretch>
            <a:fillRect/>
          </a:stretch>
        </p:blipFill>
        <p:spPr bwMode="gray">
          <a:xfrm>
            <a:off x="8701606" y="5480113"/>
            <a:ext cx="544104" cy="385259"/>
          </a:xfrm>
          <a:prstGeom prst="rect">
            <a:avLst/>
          </a:prstGeom>
        </p:spPr>
      </p:pic>
      <p:pic>
        <p:nvPicPr>
          <p:cNvPr id="192" name="图片 66" descr="交换机.png">
            <a:extLst>
              <a:ext uri="{FF2B5EF4-FFF2-40B4-BE49-F238E27FC236}">
                <a16:creationId xmlns:a16="http://schemas.microsoft.com/office/drawing/2014/main" xmlns="" id="{5BFC8FCD-F87D-4A43-9D35-3FA1B08F1602}"/>
              </a:ext>
            </a:extLst>
          </p:cNvPr>
          <p:cNvPicPr>
            <a:picLocks noChangeAspect="1"/>
          </p:cNvPicPr>
          <p:nvPr/>
        </p:nvPicPr>
        <p:blipFill>
          <a:blip r:embed="rId5" cstate="print"/>
          <a:stretch>
            <a:fillRect/>
          </a:stretch>
        </p:blipFill>
        <p:spPr bwMode="gray">
          <a:xfrm>
            <a:off x="7778556" y="2255537"/>
            <a:ext cx="540000" cy="441817"/>
          </a:xfrm>
          <a:prstGeom prst="rect">
            <a:avLst/>
          </a:prstGeom>
        </p:spPr>
      </p:pic>
      <p:pic>
        <p:nvPicPr>
          <p:cNvPr id="193" name="Picture 12" descr="E:\2016.01\1.12 扁平化图标\蓝色\AR-蓝色最新-40.png">
            <a:extLst>
              <a:ext uri="{FF2B5EF4-FFF2-40B4-BE49-F238E27FC236}">
                <a16:creationId xmlns:a16="http://schemas.microsoft.com/office/drawing/2014/main" xmlns="" id="{CEE6E002-7CE5-4D64-AF13-25D288E1F7AA}"/>
              </a:ext>
            </a:extLst>
          </p:cNvPr>
          <p:cNvPicPr>
            <a:picLocks noChangeAspect="1" noChangeArrowheads="1"/>
          </p:cNvPicPr>
          <p:nvPr/>
        </p:nvPicPr>
        <p:blipFill>
          <a:blip r:embed="rId4" cstate="print"/>
          <a:srcRect/>
          <a:stretch>
            <a:fillRect/>
          </a:stretch>
        </p:blipFill>
        <p:spPr bwMode="gray">
          <a:xfrm>
            <a:off x="8703658" y="4331460"/>
            <a:ext cx="540000" cy="441818"/>
          </a:xfrm>
          <a:prstGeom prst="rect">
            <a:avLst/>
          </a:prstGeom>
          <a:noFill/>
        </p:spPr>
      </p:pic>
      <p:pic>
        <p:nvPicPr>
          <p:cNvPr id="194" name="Picture 193" descr="E:\2016.01\1.12 扁平化图标\蓝色\AR-蓝色最新-40.png">
            <a:extLst>
              <a:ext uri="{FF2B5EF4-FFF2-40B4-BE49-F238E27FC236}">
                <a16:creationId xmlns:a16="http://schemas.microsoft.com/office/drawing/2014/main" xmlns="" id="{B863676D-F511-4C84-8B49-BF57C29A4AFE}"/>
              </a:ext>
            </a:extLst>
          </p:cNvPr>
          <p:cNvPicPr>
            <a:picLocks noChangeAspect="1" noChangeArrowheads="1"/>
          </p:cNvPicPr>
          <p:nvPr/>
        </p:nvPicPr>
        <p:blipFill>
          <a:blip r:embed="rId4" cstate="print"/>
          <a:srcRect/>
          <a:stretch>
            <a:fillRect/>
          </a:stretch>
        </p:blipFill>
        <p:spPr bwMode="gray">
          <a:xfrm>
            <a:off x="7782290" y="3511815"/>
            <a:ext cx="540000" cy="441818"/>
          </a:xfrm>
          <a:prstGeom prst="rect">
            <a:avLst/>
          </a:prstGeom>
          <a:noFill/>
        </p:spPr>
      </p:pic>
      <p:pic>
        <p:nvPicPr>
          <p:cNvPr id="195" name="Picture 194" descr="E:\2016.01\1.12 扁平化图标\蓝色\AR-蓝色最新-40.png">
            <a:extLst>
              <a:ext uri="{FF2B5EF4-FFF2-40B4-BE49-F238E27FC236}">
                <a16:creationId xmlns:a16="http://schemas.microsoft.com/office/drawing/2014/main" xmlns="" id="{1D09D6FD-563A-4BD3-B71C-2A5BD6B2D688}"/>
              </a:ext>
            </a:extLst>
          </p:cNvPr>
          <p:cNvPicPr>
            <a:picLocks noChangeAspect="1" noChangeArrowheads="1"/>
          </p:cNvPicPr>
          <p:nvPr/>
        </p:nvPicPr>
        <p:blipFill>
          <a:blip r:embed="rId4" cstate="print"/>
          <a:srcRect/>
          <a:stretch>
            <a:fillRect/>
          </a:stretch>
        </p:blipFill>
        <p:spPr bwMode="gray">
          <a:xfrm>
            <a:off x="9622047" y="3511815"/>
            <a:ext cx="540000" cy="441818"/>
          </a:xfrm>
          <a:prstGeom prst="rect">
            <a:avLst/>
          </a:prstGeom>
          <a:noFill/>
        </p:spPr>
      </p:pic>
      <p:cxnSp>
        <p:nvCxnSpPr>
          <p:cNvPr id="196" name="直接连接符 12">
            <a:extLst>
              <a:ext uri="{FF2B5EF4-FFF2-40B4-BE49-F238E27FC236}">
                <a16:creationId xmlns:a16="http://schemas.microsoft.com/office/drawing/2014/main" xmlns="" id="{C2C60A7B-B5DF-4C16-ACB9-DE09B38CAF42}"/>
              </a:ext>
            </a:extLst>
          </p:cNvPr>
          <p:cNvCxnSpPr>
            <a:cxnSpLocks/>
            <a:stCxn id="192" idx="2"/>
            <a:endCxn id="194" idx="0"/>
          </p:cNvCxnSpPr>
          <p:nvPr/>
        </p:nvCxnSpPr>
        <p:spPr bwMode="gray">
          <a:xfrm>
            <a:off x="8048556" y="2697354"/>
            <a:ext cx="3734" cy="81446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99" name="直接连接符 12">
            <a:extLst>
              <a:ext uri="{FF2B5EF4-FFF2-40B4-BE49-F238E27FC236}">
                <a16:creationId xmlns:a16="http://schemas.microsoft.com/office/drawing/2014/main" xmlns="" id="{FC609E81-9C0B-4BC3-899A-AEFAAEE4D49B}"/>
              </a:ext>
            </a:extLst>
          </p:cNvPr>
          <p:cNvCxnSpPr>
            <a:cxnSpLocks/>
            <a:stCxn id="195" idx="2"/>
            <a:endCxn id="193" idx="3"/>
          </p:cNvCxnSpPr>
          <p:nvPr/>
        </p:nvCxnSpPr>
        <p:spPr bwMode="gray">
          <a:xfrm flipH="1">
            <a:off x="9243658" y="3953633"/>
            <a:ext cx="648389" cy="59873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00" name="直接连接符 12">
            <a:extLst>
              <a:ext uri="{FF2B5EF4-FFF2-40B4-BE49-F238E27FC236}">
                <a16:creationId xmlns:a16="http://schemas.microsoft.com/office/drawing/2014/main" xmlns="" id="{53A8911A-FEEC-45FA-8D4C-3193B94AD891}"/>
              </a:ext>
            </a:extLst>
          </p:cNvPr>
          <p:cNvCxnSpPr>
            <a:cxnSpLocks/>
            <a:stCxn id="194" idx="2"/>
            <a:endCxn id="193" idx="1"/>
          </p:cNvCxnSpPr>
          <p:nvPr/>
        </p:nvCxnSpPr>
        <p:spPr bwMode="gray">
          <a:xfrm>
            <a:off x="8052290" y="3953633"/>
            <a:ext cx="651368" cy="59873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01" name="直接连接符 12">
            <a:extLst>
              <a:ext uri="{FF2B5EF4-FFF2-40B4-BE49-F238E27FC236}">
                <a16:creationId xmlns:a16="http://schemas.microsoft.com/office/drawing/2014/main" xmlns="" id="{0BA16FE8-0C46-4BC9-BDAE-C36DA65B7E2F}"/>
              </a:ext>
            </a:extLst>
          </p:cNvPr>
          <p:cNvCxnSpPr>
            <a:cxnSpLocks/>
            <a:stCxn id="190" idx="0"/>
            <a:endCxn id="193" idx="2"/>
          </p:cNvCxnSpPr>
          <p:nvPr/>
        </p:nvCxnSpPr>
        <p:spPr bwMode="gray">
          <a:xfrm flipV="1">
            <a:off x="8973658" y="4773278"/>
            <a:ext cx="0" cy="706835"/>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02" name="文本框 27">
            <a:extLst>
              <a:ext uri="{FF2B5EF4-FFF2-40B4-BE49-F238E27FC236}">
                <a16:creationId xmlns:a16="http://schemas.microsoft.com/office/drawing/2014/main" xmlns="" id="{8729D029-4132-4A63-92FF-20E5F3B9E6CD}"/>
              </a:ext>
            </a:extLst>
          </p:cNvPr>
          <p:cNvSpPr txBox="1"/>
          <p:nvPr/>
        </p:nvSpPr>
        <p:spPr bwMode="gray">
          <a:xfrm>
            <a:off x="6906167" y="2259384"/>
            <a:ext cx="977001" cy="434121"/>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ea typeface="+mn-ea"/>
                <a:cs typeface="Arial" pitchFamily="34" charset="0"/>
              </a:rPr>
              <a:t>Multicast source</a:t>
            </a:r>
          </a:p>
        </p:txBody>
      </p:sp>
      <p:sp>
        <p:nvSpPr>
          <p:cNvPr id="207" name="Oval 41">
            <a:extLst>
              <a:ext uri="{FF2B5EF4-FFF2-40B4-BE49-F238E27FC236}">
                <a16:creationId xmlns:a16="http://schemas.microsoft.com/office/drawing/2014/main" xmlns="" id="{24631579-7588-41FC-B28C-B09FC4CBBCDA}"/>
              </a:ext>
            </a:extLst>
          </p:cNvPr>
          <p:cNvSpPr>
            <a:spLocks noChangeAspect="1"/>
          </p:cNvSpPr>
          <p:nvPr/>
        </p:nvSpPr>
        <p:spPr bwMode="gray">
          <a:xfrm>
            <a:off x="7978034" y="385899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050" b="1" dirty="0">
              <a:solidFill>
                <a:prstClr val="black"/>
              </a:solidFill>
              <a:latin typeface="Huawei Sans" panose="020C0503030203020204" pitchFamily="34" charset="0"/>
            </a:endParaRPr>
          </a:p>
        </p:txBody>
      </p:sp>
      <p:sp>
        <p:nvSpPr>
          <p:cNvPr id="208" name="Oval 41">
            <a:extLst>
              <a:ext uri="{FF2B5EF4-FFF2-40B4-BE49-F238E27FC236}">
                <a16:creationId xmlns:a16="http://schemas.microsoft.com/office/drawing/2014/main" xmlns="" id="{91C4D9EC-51B6-444C-A6E1-673B3E6BDFCE}"/>
              </a:ext>
            </a:extLst>
          </p:cNvPr>
          <p:cNvSpPr>
            <a:spLocks noChangeAspect="1"/>
          </p:cNvSpPr>
          <p:nvPr/>
        </p:nvSpPr>
        <p:spPr bwMode="gray">
          <a:xfrm>
            <a:off x="8624027" y="446745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050" b="1" dirty="0">
              <a:solidFill>
                <a:prstClr val="black"/>
              </a:solidFill>
              <a:latin typeface="Huawei Sans" panose="020C0503030203020204" pitchFamily="34" charset="0"/>
            </a:endParaRPr>
          </a:p>
        </p:txBody>
      </p:sp>
      <p:sp>
        <p:nvSpPr>
          <p:cNvPr id="209" name="Oval 41">
            <a:extLst>
              <a:ext uri="{FF2B5EF4-FFF2-40B4-BE49-F238E27FC236}">
                <a16:creationId xmlns:a16="http://schemas.microsoft.com/office/drawing/2014/main" xmlns="" id="{B492DF4F-A6CC-4DC9-93B5-1C3059F9E55B}"/>
              </a:ext>
            </a:extLst>
          </p:cNvPr>
          <p:cNvSpPr>
            <a:spLocks noChangeAspect="1"/>
          </p:cNvSpPr>
          <p:nvPr/>
        </p:nvSpPr>
        <p:spPr bwMode="gray">
          <a:xfrm>
            <a:off x="9164028" y="446286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050" b="1" dirty="0">
              <a:solidFill>
                <a:prstClr val="black"/>
              </a:solidFill>
              <a:latin typeface="Huawei Sans" panose="020C0503030203020204" pitchFamily="34" charset="0"/>
            </a:endParaRPr>
          </a:p>
        </p:txBody>
      </p:sp>
      <p:sp>
        <p:nvSpPr>
          <p:cNvPr id="210" name="Oval 41">
            <a:extLst>
              <a:ext uri="{FF2B5EF4-FFF2-40B4-BE49-F238E27FC236}">
                <a16:creationId xmlns:a16="http://schemas.microsoft.com/office/drawing/2014/main" xmlns="" id="{693365C2-732A-4C10-A565-F292C82CC4BE}"/>
              </a:ext>
            </a:extLst>
          </p:cNvPr>
          <p:cNvSpPr>
            <a:spLocks noChangeAspect="1"/>
          </p:cNvSpPr>
          <p:nvPr/>
        </p:nvSpPr>
        <p:spPr bwMode="gray">
          <a:xfrm>
            <a:off x="9812416" y="385211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050" b="1" dirty="0">
              <a:solidFill>
                <a:prstClr val="black"/>
              </a:solidFill>
              <a:latin typeface="Huawei Sans" panose="020C0503030203020204" pitchFamily="34" charset="0"/>
            </a:endParaRPr>
          </a:p>
        </p:txBody>
      </p:sp>
      <p:sp>
        <p:nvSpPr>
          <p:cNvPr id="215" name="TextBox 214">
            <a:extLst>
              <a:ext uri="{FF2B5EF4-FFF2-40B4-BE49-F238E27FC236}">
                <a16:creationId xmlns:a16="http://schemas.microsoft.com/office/drawing/2014/main" xmlns="" id="{5F914E1C-7320-421A-838E-FDF26C827CFE}"/>
              </a:ext>
            </a:extLst>
          </p:cNvPr>
          <p:cNvSpPr txBox="1"/>
          <p:nvPr/>
        </p:nvSpPr>
        <p:spPr bwMode="gray">
          <a:xfrm>
            <a:off x="7814344" y="3969867"/>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IF2</a:t>
            </a:r>
          </a:p>
        </p:txBody>
      </p:sp>
      <p:sp>
        <p:nvSpPr>
          <p:cNvPr id="217" name="TextBox 216">
            <a:extLst>
              <a:ext uri="{FF2B5EF4-FFF2-40B4-BE49-F238E27FC236}">
                <a16:creationId xmlns:a16="http://schemas.microsoft.com/office/drawing/2014/main" xmlns="" id="{A497E2A9-FF8A-44DE-B5E3-CADB58D7684C}"/>
              </a:ext>
            </a:extLst>
          </p:cNvPr>
          <p:cNvSpPr txBox="1"/>
          <p:nvPr/>
        </p:nvSpPr>
        <p:spPr bwMode="gray">
          <a:xfrm>
            <a:off x="9693916" y="4004148"/>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IF2</a:t>
            </a:r>
          </a:p>
        </p:txBody>
      </p:sp>
      <p:sp>
        <p:nvSpPr>
          <p:cNvPr id="218" name="TextBox 217">
            <a:extLst>
              <a:ext uri="{FF2B5EF4-FFF2-40B4-BE49-F238E27FC236}">
                <a16:creationId xmlns:a16="http://schemas.microsoft.com/office/drawing/2014/main" xmlns="" id="{B8E3853E-DBCA-4004-B8BA-4847807664D5}"/>
              </a:ext>
            </a:extLst>
          </p:cNvPr>
          <p:cNvSpPr txBox="1"/>
          <p:nvPr/>
        </p:nvSpPr>
        <p:spPr bwMode="gray">
          <a:xfrm>
            <a:off x="8296161" y="4416466"/>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IF1</a:t>
            </a:r>
          </a:p>
        </p:txBody>
      </p:sp>
      <p:sp>
        <p:nvSpPr>
          <p:cNvPr id="219" name="TextBox 218">
            <a:extLst>
              <a:ext uri="{FF2B5EF4-FFF2-40B4-BE49-F238E27FC236}">
                <a16:creationId xmlns:a16="http://schemas.microsoft.com/office/drawing/2014/main" xmlns="" id="{C1781883-5B85-43C2-A321-5681D2945D0B}"/>
              </a:ext>
            </a:extLst>
          </p:cNvPr>
          <p:cNvSpPr txBox="1"/>
          <p:nvPr/>
        </p:nvSpPr>
        <p:spPr bwMode="gray">
          <a:xfrm>
            <a:off x="9291513" y="4403996"/>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IF2</a:t>
            </a:r>
          </a:p>
        </p:txBody>
      </p:sp>
      <p:sp>
        <p:nvSpPr>
          <p:cNvPr id="222" name="TextBox 221">
            <a:extLst>
              <a:ext uri="{FF2B5EF4-FFF2-40B4-BE49-F238E27FC236}">
                <a16:creationId xmlns:a16="http://schemas.microsoft.com/office/drawing/2014/main" xmlns="" id="{F6431977-27EC-442E-BA17-BC08D5F299AB}"/>
              </a:ext>
            </a:extLst>
          </p:cNvPr>
          <p:cNvSpPr txBox="1"/>
          <p:nvPr/>
        </p:nvSpPr>
        <p:spPr bwMode="gray">
          <a:xfrm>
            <a:off x="7365107" y="3567996"/>
            <a:ext cx="452368" cy="276999"/>
          </a:xfrm>
          <a:prstGeom prst="rect">
            <a:avLst/>
          </a:prstGeom>
          <a:noFill/>
        </p:spPr>
        <p:txBody>
          <a:bodyPr wrap="square" rtlCol="0">
            <a:noAutofit/>
          </a:bodyPr>
          <a:lstStyle/>
          <a:p>
            <a:pPr fontAlgn="ctr"/>
            <a:r>
              <a:rPr lang="en-US" sz="1200" dirty="0">
                <a:latin typeface="Huawei Sans" panose="020C0503030203020204" pitchFamily="34" charset="0"/>
              </a:rPr>
              <a:t>RT1</a:t>
            </a:r>
          </a:p>
        </p:txBody>
      </p:sp>
      <p:sp>
        <p:nvSpPr>
          <p:cNvPr id="223" name="TextBox 222">
            <a:extLst>
              <a:ext uri="{FF2B5EF4-FFF2-40B4-BE49-F238E27FC236}">
                <a16:creationId xmlns:a16="http://schemas.microsoft.com/office/drawing/2014/main" xmlns="" id="{898759C1-FA1E-46BB-A04A-8B8C1D316AE3}"/>
              </a:ext>
            </a:extLst>
          </p:cNvPr>
          <p:cNvSpPr txBox="1"/>
          <p:nvPr/>
        </p:nvSpPr>
        <p:spPr bwMode="gray">
          <a:xfrm>
            <a:off x="10100630" y="3614168"/>
            <a:ext cx="452368" cy="276999"/>
          </a:xfrm>
          <a:prstGeom prst="rect">
            <a:avLst/>
          </a:prstGeom>
          <a:noFill/>
        </p:spPr>
        <p:txBody>
          <a:bodyPr wrap="square" rtlCol="0">
            <a:noAutofit/>
          </a:bodyPr>
          <a:lstStyle/>
          <a:p>
            <a:pPr fontAlgn="ctr"/>
            <a:r>
              <a:rPr lang="en-US" sz="1200" dirty="0">
                <a:latin typeface="Huawei Sans" panose="020C0503030203020204" pitchFamily="34" charset="0"/>
              </a:rPr>
              <a:t>RT2</a:t>
            </a:r>
          </a:p>
        </p:txBody>
      </p:sp>
      <p:sp>
        <p:nvSpPr>
          <p:cNvPr id="224" name="TextBox 223">
            <a:extLst>
              <a:ext uri="{FF2B5EF4-FFF2-40B4-BE49-F238E27FC236}">
                <a16:creationId xmlns:a16="http://schemas.microsoft.com/office/drawing/2014/main" xmlns="" id="{6736497E-EA99-4884-A1DA-E2C7ED2BADA4}"/>
              </a:ext>
            </a:extLst>
          </p:cNvPr>
          <p:cNvSpPr txBox="1"/>
          <p:nvPr/>
        </p:nvSpPr>
        <p:spPr bwMode="gray">
          <a:xfrm>
            <a:off x="8753359" y="4089857"/>
            <a:ext cx="452368" cy="276999"/>
          </a:xfrm>
          <a:prstGeom prst="rect">
            <a:avLst/>
          </a:prstGeom>
          <a:noFill/>
        </p:spPr>
        <p:txBody>
          <a:bodyPr wrap="square" rtlCol="0">
            <a:noAutofit/>
          </a:bodyPr>
          <a:lstStyle/>
          <a:p>
            <a:pPr fontAlgn="ctr"/>
            <a:r>
              <a:rPr lang="en-US" sz="1200" dirty="0">
                <a:latin typeface="Huawei Sans" panose="020C0503030203020204" pitchFamily="34" charset="0"/>
              </a:rPr>
              <a:t>RT3</a:t>
            </a:r>
          </a:p>
        </p:txBody>
      </p:sp>
      <p:cxnSp>
        <p:nvCxnSpPr>
          <p:cNvPr id="229" name="Straight Arrow Connector 228">
            <a:extLst>
              <a:ext uri="{FF2B5EF4-FFF2-40B4-BE49-F238E27FC236}">
                <a16:creationId xmlns:a16="http://schemas.microsoft.com/office/drawing/2014/main" xmlns="" id="{1452A649-D221-46A4-A729-58B243157CD3}"/>
              </a:ext>
            </a:extLst>
          </p:cNvPr>
          <p:cNvCxnSpPr>
            <a:cxnSpLocks/>
          </p:cNvCxnSpPr>
          <p:nvPr/>
        </p:nvCxnSpPr>
        <p:spPr bwMode="gray">
          <a:xfrm flipH="1">
            <a:off x="9465375" y="4142279"/>
            <a:ext cx="314818" cy="317843"/>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230" name="Straight Arrow Connector 229">
            <a:extLst>
              <a:ext uri="{FF2B5EF4-FFF2-40B4-BE49-F238E27FC236}">
                <a16:creationId xmlns:a16="http://schemas.microsoft.com/office/drawing/2014/main" xmlns="" id="{D3A25BC4-077C-4E50-8C05-9CDA7641552F}"/>
              </a:ext>
            </a:extLst>
          </p:cNvPr>
          <p:cNvCxnSpPr>
            <a:cxnSpLocks/>
          </p:cNvCxnSpPr>
          <p:nvPr/>
        </p:nvCxnSpPr>
        <p:spPr bwMode="gray">
          <a:xfrm>
            <a:off x="8137295" y="2779854"/>
            <a:ext cx="0" cy="589722"/>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233" name="Straight Arrow Connector 232">
            <a:extLst>
              <a:ext uri="{FF2B5EF4-FFF2-40B4-BE49-F238E27FC236}">
                <a16:creationId xmlns:a16="http://schemas.microsoft.com/office/drawing/2014/main" xmlns="" id="{DD3650F1-D016-4C42-9DEE-C485600C9DE5}"/>
              </a:ext>
            </a:extLst>
          </p:cNvPr>
          <p:cNvCxnSpPr>
            <a:cxnSpLocks/>
          </p:cNvCxnSpPr>
          <p:nvPr/>
        </p:nvCxnSpPr>
        <p:spPr bwMode="gray">
          <a:xfrm flipH="1" flipV="1">
            <a:off x="8145208" y="4114822"/>
            <a:ext cx="352513" cy="352690"/>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236" name="文本框 27">
            <a:extLst>
              <a:ext uri="{FF2B5EF4-FFF2-40B4-BE49-F238E27FC236}">
                <a16:creationId xmlns:a16="http://schemas.microsoft.com/office/drawing/2014/main" xmlns="" id="{46888774-0835-4FEE-88AF-773A06C03453}"/>
              </a:ext>
            </a:extLst>
          </p:cNvPr>
          <p:cNvSpPr txBox="1"/>
          <p:nvPr/>
        </p:nvSpPr>
        <p:spPr bwMode="gray">
          <a:xfrm>
            <a:off x="7473261" y="5440818"/>
            <a:ext cx="1359113" cy="42455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ea typeface="+mn-ea"/>
                <a:cs typeface="Arial" pitchFamily="34" charset="0"/>
              </a:rPr>
              <a:t>Multicast group member</a:t>
            </a:r>
          </a:p>
        </p:txBody>
      </p:sp>
      <p:sp>
        <p:nvSpPr>
          <p:cNvPr id="237" name="文本框 27">
            <a:extLst>
              <a:ext uri="{FF2B5EF4-FFF2-40B4-BE49-F238E27FC236}">
                <a16:creationId xmlns:a16="http://schemas.microsoft.com/office/drawing/2014/main" xmlns="" id="{1C701604-8A5C-42C6-B076-7B30A4168E7E}"/>
              </a:ext>
            </a:extLst>
          </p:cNvPr>
          <p:cNvSpPr txBox="1"/>
          <p:nvPr/>
        </p:nvSpPr>
        <p:spPr bwMode="gray">
          <a:xfrm>
            <a:off x="9201056" y="5440452"/>
            <a:ext cx="1222719" cy="470280"/>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ea typeface="+mn-ea"/>
                <a:cs typeface="Arial" pitchFamily="34" charset="0"/>
              </a:rPr>
              <a:t>Joins multicast group G1.</a:t>
            </a:r>
          </a:p>
        </p:txBody>
      </p:sp>
      <p:sp>
        <p:nvSpPr>
          <p:cNvPr id="238" name="TextBox 120">
            <a:extLst>
              <a:ext uri="{FF2B5EF4-FFF2-40B4-BE49-F238E27FC236}">
                <a16:creationId xmlns:a16="http://schemas.microsoft.com/office/drawing/2014/main" xmlns="" id="{C530E4E8-A2DA-463F-B472-1A4455A0A290}"/>
              </a:ext>
            </a:extLst>
          </p:cNvPr>
          <p:cNvSpPr txBox="1"/>
          <p:nvPr/>
        </p:nvSpPr>
        <p:spPr bwMode="gray">
          <a:xfrm rot="16200000">
            <a:off x="7958632" y="2831027"/>
            <a:ext cx="849757" cy="360274"/>
          </a:xfrm>
          <a:prstGeom prst="roundRect">
            <a:avLst>
              <a:gd name="adj" fmla="val 6721"/>
            </a:avLst>
          </a:prstGeom>
          <a:solidFill>
            <a:srgbClr val="00B0F0"/>
          </a:solidFill>
          <a:ln w="12700">
            <a:solidFill>
              <a:srgbClr val="00B0F0"/>
            </a:solidFill>
          </a:ln>
        </p:spPr>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Multicast packet</a:t>
            </a:r>
          </a:p>
        </p:txBody>
      </p:sp>
      <p:cxnSp>
        <p:nvCxnSpPr>
          <p:cNvPr id="246" name="直接连接符 12">
            <a:extLst>
              <a:ext uri="{FF2B5EF4-FFF2-40B4-BE49-F238E27FC236}">
                <a16:creationId xmlns:a16="http://schemas.microsoft.com/office/drawing/2014/main" xmlns="" id="{76471399-A8C7-4BB4-9802-0C2091E3B7E1}"/>
              </a:ext>
            </a:extLst>
          </p:cNvPr>
          <p:cNvCxnSpPr>
            <a:cxnSpLocks/>
            <a:stCxn id="194" idx="3"/>
            <a:endCxn id="195" idx="1"/>
          </p:cNvCxnSpPr>
          <p:nvPr/>
        </p:nvCxnSpPr>
        <p:spPr bwMode="gray">
          <a:xfrm>
            <a:off x="8322290" y="3732724"/>
            <a:ext cx="1299757"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54" name="Straight Arrow Connector 253">
            <a:extLst>
              <a:ext uri="{FF2B5EF4-FFF2-40B4-BE49-F238E27FC236}">
                <a16:creationId xmlns:a16="http://schemas.microsoft.com/office/drawing/2014/main" xmlns="" id="{C22A45B0-5BE2-490D-A1FA-5DE9865D5E01}"/>
              </a:ext>
            </a:extLst>
          </p:cNvPr>
          <p:cNvCxnSpPr>
            <a:cxnSpLocks/>
          </p:cNvCxnSpPr>
          <p:nvPr/>
        </p:nvCxnSpPr>
        <p:spPr bwMode="gray">
          <a:xfrm>
            <a:off x="8567256" y="3645036"/>
            <a:ext cx="772799"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256" name="Oval 41">
            <a:extLst>
              <a:ext uri="{FF2B5EF4-FFF2-40B4-BE49-F238E27FC236}">
                <a16:creationId xmlns:a16="http://schemas.microsoft.com/office/drawing/2014/main" xmlns="" id="{B3348E02-EC1A-4B59-81B8-F1294B289B6B}"/>
              </a:ext>
            </a:extLst>
          </p:cNvPr>
          <p:cNvSpPr>
            <a:spLocks noChangeAspect="1"/>
          </p:cNvSpPr>
          <p:nvPr/>
        </p:nvSpPr>
        <p:spPr bwMode="gray">
          <a:xfrm>
            <a:off x="8213203" y="366742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050" b="1" dirty="0">
              <a:solidFill>
                <a:prstClr val="black"/>
              </a:solidFill>
              <a:latin typeface="Huawei Sans" panose="020C0503030203020204" pitchFamily="34" charset="0"/>
            </a:endParaRPr>
          </a:p>
        </p:txBody>
      </p:sp>
      <p:sp>
        <p:nvSpPr>
          <p:cNvPr id="257" name="Oval 41">
            <a:extLst>
              <a:ext uri="{FF2B5EF4-FFF2-40B4-BE49-F238E27FC236}">
                <a16:creationId xmlns:a16="http://schemas.microsoft.com/office/drawing/2014/main" xmlns="" id="{159BC682-BF4B-41CF-864A-647E8B7365E0}"/>
              </a:ext>
            </a:extLst>
          </p:cNvPr>
          <p:cNvSpPr>
            <a:spLocks noChangeAspect="1"/>
          </p:cNvSpPr>
          <p:nvPr/>
        </p:nvSpPr>
        <p:spPr bwMode="gray">
          <a:xfrm>
            <a:off x="9550418" y="366257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050" b="1" dirty="0">
              <a:solidFill>
                <a:prstClr val="black"/>
              </a:solidFill>
              <a:latin typeface="Huawei Sans" panose="020C0503030203020204" pitchFamily="34" charset="0"/>
            </a:endParaRPr>
          </a:p>
        </p:txBody>
      </p:sp>
      <p:sp>
        <p:nvSpPr>
          <p:cNvPr id="258" name="TextBox 257">
            <a:extLst>
              <a:ext uri="{FF2B5EF4-FFF2-40B4-BE49-F238E27FC236}">
                <a16:creationId xmlns:a16="http://schemas.microsoft.com/office/drawing/2014/main" xmlns="" id="{D19175B0-66E1-49DB-8DDC-0973233EDFD8}"/>
              </a:ext>
            </a:extLst>
          </p:cNvPr>
          <p:cNvSpPr txBox="1"/>
          <p:nvPr/>
        </p:nvSpPr>
        <p:spPr bwMode="gray">
          <a:xfrm>
            <a:off x="8259159" y="3426157"/>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IF1</a:t>
            </a:r>
          </a:p>
        </p:txBody>
      </p:sp>
      <p:sp>
        <p:nvSpPr>
          <p:cNvPr id="259" name="TextBox 258">
            <a:extLst>
              <a:ext uri="{FF2B5EF4-FFF2-40B4-BE49-F238E27FC236}">
                <a16:creationId xmlns:a16="http://schemas.microsoft.com/office/drawing/2014/main" xmlns="" id="{05BB900E-DD4A-4869-9743-25D0D7621987}"/>
              </a:ext>
            </a:extLst>
          </p:cNvPr>
          <p:cNvSpPr txBox="1"/>
          <p:nvPr/>
        </p:nvSpPr>
        <p:spPr bwMode="gray">
          <a:xfrm>
            <a:off x="9297654" y="3441153"/>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IF1</a:t>
            </a:r>
          </a:p>
        </p:txBody>
      </p:sp>
      <p:graphicFrame>
        <p:nvGraphicFramePr>
          <p:cNvPr id="261" name="Table 38">
            <a:extLst>
              <a:ext uri="{FF2B5EF4-FFF2-40B4-BE49-F238E27FC236}">
                <a16:creationId xmlns:a16="http://schemas.microsoft.com/office/drawing/2014/main" xmlns="" id="{7D31B71B-AEC8-41D2-92F1-4C4796A83162}"/>
              </a:ext>
            </a:extLst>
          </p:cNvPr>
          <p:cNvGraphicFramePr>
            <a:graphicFrameLocks noGrp="1"/>
          </p:cNvGraphicFramePr>
          <p:nvPr>
            <p:extLst>
              <p:ext uri="{D42A27DB-BD31-4B8C-83A1-F6EECF244321}">
                <p14:modId xmlns:p14="http://schemas.microsoft.com/office/powerpoint/2010/main" val="825969665"/>
              </p:ext>
            </p:extLst>
          </p:nvPr>
        </p:nvGraphicFramePr>
        <p:xfrm>
          <a:off x="6305072" y="2844978"/>
          <a:ext cx="1550494" cy="591240"/>
        </p:xfrm>
        <a:graphic>
          <a:graphicData uri="http://schemas.openxmlformats.org/drawingml/2006/table">
            <a:tbl>
              <a:tblPr firstRow="1" bandRow="1">
                <a:tableStyleId>{72833802-FEF1-4C79-8D5D-14CF1EAF98D9}</a:tableStyleId>
              </a:tblPr>
              <a:tblGrid>
                <a:gridCol w="800578">
                  <a:extLst>
                    <a:ext uri="{9D8B030D-6E8A-4147-A177-3AD203B41FA5}">
                      <a16:colId xmlns:a16="http://schemas.microsoft.com/office/drawing/2014/main" xmlns="" val="2036062193"/>
                    </a:ext>
                  </a:extLst>
                </a:gridCol>
                <a:gridCol w="749916">
                  <a:extLst>
                    <a:ext uri="{9D8B030D-6E8A-4147-A177-3AD203B41FA5}">
                      <a16:colId xmlns:a16="http://schemas.microsoft.com/office/drawing/2014/main" xmlns="" val="3317129549"/>
                    </a:ext>
                  </a:extLst>
                </a:gridCol>
              </a:tblGrid>
              <a:tr h="256908">
                <a:tc>
                  <a:txBody>
                    <a:bodyPr/>
                    <a:lstStyle/>
                    <a:p>
                      <a:pPr algn="ctr" fontAlgn="ctr"/>
                      <a:r>
                        <a:rPr lang="en-US" sz="1050" dirty="0">
                          <a:latin typeface="Huawei Sans" panose="020C0503030203020204" pitchFamily="34" charset="0"/>
                        </a:rPr>
                        <a:t>Destination Group</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050" dirty="0">
                          <a:latin typeface="Huawei Sans" panose="020C0503030203020204" pitchFamily="34" charset="0"/>
                        </a:rPr>
                        <a:t>Outbound Interface</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xmlns="" val="3015372963"/>
                  </a:ext>
                </a:extLst>
              </a:tr>
              <a:tr h="235200">
                <a:tc>
                  <a:txBody>
                    <a:bodyPr/>
                    <a:lstStyle/>
                    <a:p>
                      <a:pPr algn="ctr" fontAlgn="ctr"/>
                      <a:r>
                        <a:rPr lang="en-US" sz="1050" dirty="0">
                          <a:latin typeface="Huawei Sans" panose="020C0503030203020204" pitchFamily="34" charset="0"/>
                        </a:rPr>
                        <a:t>G1</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fontAlgn="ctr"/>
                      <a:r>
                        <a:rPr lang="en-US" sz="1050" dirty="0">
                          <a:solidFill>
                            <a:srgbClr val="EC7061"/>
                          </a:solidFill>
                          <a:latin typeface="Huawei Sans" panose="020C0503030203020204" pitchFamily="34" charset="0"/>
                        </a:rPr>
                        <a:t>IF1, IF2</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xmlns="" val="726405233"/>
                  </a:ext>
                </a:extLst>
              </a:tr>
            </a:tbl>
          </a:graphicData>
        </a:graphic>
      </p:graphicFrame>
      <p:graphicFrame>
        <p:nvGraphicFramePr>
          <p:cNvPr id="262" name="Table 38">
            <a:extLst>
              <a:ext uri="{FF2B5EF4-FFF2-40B4-BE49-F238E27FC236}">
                <a16:creationId xmlns:a16="http://schemas.microsoft.com/office/drawing/2014/main" xmlns="" id="{34E9B76F-09E0-4D98-801D-1554343C222C}"/>
              </a:ext>
            </a:extLst>
          </p:cNvPr>
          <p:cNvGraphicFramePr>
            <a:graphicFrameLocks noGrp="1"/>
          </p:cNvGraphicFramePr>
          <p:nvPr>
            <p:extLst>
              <p:ext uri="{D42A27DB-BD31-4B8C-83A1-F6EECF244321}">
                <p14:modId xmlns:p14="http://schemas.microsoft.com/office/powerpoint/2010/main" val="2086626327"/>
              </p:ext>
            </p:extLst>
          </p:nvPr>
        </p:nvGraphicFramePr>
        <p:xfrm>
          <a:off x="9969035" y="2820349"/>
          <a:ext cx="1522674" cy="552060"/>
        </p:xfrm>
        <a:graphic>
          <a:graphicData uri="http://schemas.openxmlformats.org/drawingml/2006/table">
            <a:tbl>
              <a:tblPr firstRow="1" bandRow="1">
                <a:tableStyleId>{72833802-FEF1-4C79-8D5D-14CF1EAF98D9}</a:tableStyleId>
              </a:tblPr>
              <a:tblGrid>
                <a:gridCol w="826784">
                  <a:extLst>
                    <a:ext uri="{9D8B030D-6E8A-4147-A177-3AD203B41FA5}">
                      <a16:colId xmlns:a16="http://schemas.microsoft.com/office/drawing/2014/main" xmlns="" val="2036062193"/>
                    </a:ext>
                  </a:extLst>
                </a:gridCol>
                <a:gridCol w="695890">
                  <a:extLst>
                    <a:ext uri="{9D8B030D-6E8A-4147-A177-3AD203B41FA5}">
                      <a16:colId xmlns:a16="http://schemas.microsoft.com/office/drawing/2014/main" xmlns="" val="3317129549"/>
                    </a:ext>
                  </a:extLst>
                </a:gridCol>
              </a:tblGrid>
              <a:tr h="211217">
                <a:tc>
                  <a:txBody>
                    <a:bodyPr/>
                    <a:lstStyle/>
                    <a:p>
                      <a:pPr algn="ctr" fontAlgn="ctr"/>
                      <a:r>
                        <a:rPr lang="en-US" sz="1050" dirty="0">
                          <a:latin typeface="Huawei Sans" panose="020C0503030203020204" pitchFamily="34" charset="0"/>
                        </a:rPr>
                        <a:t>Destination Group</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050" dirty="0">
                          <a:latin typeface="Huawei Sans" panose="020C0503030203020204" pitchFamily="34" charset="0"/>
                        </a:rPr>
                        <a:t>Outbound Interface</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xmlns="" val="3015372963"/>
                  </a:ext>
                </a:extLst>
              </a:tr>
              <a:tr h="193371">
                <a:tc>
                  <a:txBody>
                    <a:bodyPr/>
                    <a:lstStyle/>
                    <a:p>
                      <a:pPr algn="ctr" fontAlgn="ctr"/>
                      <a:r>
                        <a:rPr lang="en-US" sz="1050" dirty="0">
                          <a:latin typeface="Huawei Sans" panose="020C0503030203020204" pitchFamily="34" charset="0"/>
                        </a:rPr>
                        <a:t>G1</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fontAlgn="ctr"/>
                      <a:r>
                        <a:rPr lang="en-US" sz="1050" dirty="0">
                          <a:solidFill>
                            <a:srgbClr val="EC7061"/>
                          </a:solidFill>
                          <a:latin typeface="Huawei Sans" panose="020C0503030203020204" pitchFamily="34" charset="0"/>
                        </a:rPr>
                        <a:t>IF1, IF2</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xmlns="" val="726405233"/>
                  </a:ext>
                </a:extLst>
              </a:tr>
            </a:tbl>
          </a:graphicData>
        </a:graphic>
      </p:graphicFrame>
      <p:cxnSp>
        <p:nvCxnSpPr>
          <p:cNvPr id="263" name="Straight Arrow Connector 262">
            <a:extLst>
              <a:ext uri="{FF2B5EF4-FFF2-40B4-BE49-F238E27FC236}">
                <a16:creationId xmlns:a16="http://schemas.microsoft.com/office/drawing/2014/main" xmlns="" id="{5C200EFF-B236-4D8E-9B85-73AEB31E322A}"/>
              </a:ext>
            </a:extLst>
          </p:cNvPr>
          <p:cNvCxnSpPr>
            <a:cxnSpLocks/>
          </p:cNvCxnSpPr>
          <p:nvPr/>
        </p:nvCxnSpPr>
        <p:spPr bwMode="gray">
          <a:xfrm flipV="1">
            <a:off x="8865979" y="4943354"/>
            <a:ext cx="1" cy="474667"/>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5" name="Straight Arrow Connector 264">
            <a:extLst>
              <a:ext uri="{FF2B5EF4-FFF2-40B4-BE49-F238E27FC236}">
                <a16:creationId xmlns:a16="http://schemas.microsoft.com/office/drawing/2014/main" xmlns="" id="{556FE3D9-A0A5-46D5-9E5E-43E197D0318A}"/>
              </a:ext>
            </a:extLst>
          </p:cNvPr>
          <p:cNvCxnSpPr>
            <a:cxnSpLocks/>
          </p:cNvCxnSpPr>
          <p:nvPr/>
        </p:nvCxnSpPr>
        <p:spPr bwMode="gray">
          <a:xfrm flipV="1">
            <a:off x="9088994" y="4950269"/>
            <a:ext cx="1" cy="474667"/>
          </a:xfrm>
          <a:prstGeom prst="straightConnector1">
            <a:avLst/>
          </a:prstGeom>
          <a:ln w="19050">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6" name="Straight Arrow Connector 265">
            <a:extLst>
              <a:ext uri="{FF2B5EF4-FFF2-40B4-BE49-F238E27FC236}">
                <a16:creationId xmlns:a16="http://schemas.microsoft.com/office/drawing/2014/main" xmlns="" id="{49D393B1-8AA7-4EEF-B906-A49F097B6D39}"/>
              </a:ext>
            </a:extLst>
          </p:cNvPr>
          <p:cNvCxnSpPr>
            <a:cxnSpLocks/>
          </p:cNvCxnSpPr>
          <p:nvPr/>
        </p:nvCxnSpPr>
        <p:spPr bwMode="gray">
          <a:xfrm flipV="1">
            <a:off x="3207611" y="5200635"/>
            <a:ext cx="1" cy="474667"/>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7" name="Straight Arrow Connector 266">
            <a:extLst>
              <a:ext uri="{FF2B5EF4-FFF2-40B4-BE49-F238E27FC236}">
                <a16:creationId xmlns:a16="http://schemas.microsoft.com/office/drawing/2014/main" xmlns="" id="{9EA6B584-33E0-4668-8FF2-8DC05F55F56F}"/>
              </a:ext>
            </a:extLst>
          </p:cNvPr>
          <p:cNvCxnSpPr>
            <a:cxnSpLocks/>
          </p:cNvCxnSpPr>
          <p:nvPr/>
        </p:nvCxnSpPr>
        <p:spPr bwMode="gray">
          <a:xfrm flipV="1">
            <a:off x="3430626" y="5207550"/>
            <a:ext cx="1" cy="474667"/>
          </a:xfrm>
          <a:prstGeom prst="straightConnector1">
            <a:avLst/>
          </a:prstGeom>
          <a:ln w="19050">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268" name="Rectangular Callout 75">
            <a:extLst>
              <a:ext uri="{FF2B5EF4-FFF2-40B4-BE49-F238E27FC236}">
                <a16:creationId xmlns:a16="http://schemas.microsoft.com/office/drawing/2014/main" xmlns="" id="{FE236FE1-1230-4D82-8808-3085545D19C8}"/>
              </a:ext>
            </a:extLst>
          </p:cNvPr>
          <p:cNvSpPr/>
          <p:nvPr/>
        </p:nvSpPr>
        <p:spPr bwMode="gray">
          <a:xfrm>
            <a:off x="2064090" y="5228506"/>
            <a:ext cx="968807" cy="344146"/>
          </a:xfrm>
          <a:prstGeom prst="wedgeRectCallout">
            <a:avLst>
              <a:gd name="adj1" fmla="val 61594"/>
              <a:gd name="adj2" fmla="val 2252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rPr>
              <a:t>Duplicate packet</a:t>
            </a:r>
          </a:p>
        </p:txBody>
      </p:sp>
      <p:sp>
        <p:nvSpPr>
          <p:cNvPr id="269" name="Rectangular Callout 75">
            <a:extLst>
              <a:ext uri="{FF2B5EF4-FFF2-40B4-BE49-F238E27FC236}">
                <a16:creationId xmlns:a16="http://schemas.microsoft.com/office/drawing/2014/main" xmlns="" id="{30B4296E-BEC3-4F51-A7FA-5D2789DBEB79}"/>
              </a:ext>
            </a:extLst>
          </p:cNvPr>
          <p:cNvSpPr/>
          <p:nvPr/>
        </p:nvSpPr>
        <p:spPr bwMode="gray">
          <a:xfrm>
            <a:off x="9254522" y="4976683"/>
            <a:ext cx="968807" cy="344146"/>
          </a:xfrm>
          <a:prstGeom prst="wedgeRectCallout">
            <a:avLst>
              <a:gd name="adj1" fmla="val -61442"/>
              <a:gd name="adj2" fmla="val -1711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050" dirty="0">
                <a:solidFill>
                  <a:schemeClr val="tx1"/>
                </a:solidFill>
                <a:latin typeface="Huawei Sans" panose="020C0503030203020204" pitchFamily="34" charset="0"/>
                <a:ea typeface="方正兰亭黑简体" panose="02000000000000000000" pitchFamily="2" charset="-122"/>
              </a:rPr>
              <a:t>Duplicate packet</a:t>
            </a:r>
          </a:p>
        </p:txBody>
      </p:sp>
      <p:sp>
        <p:nvSpPr>
          <p:cNvPr id="270" name="Rectangular Callout 75">
            <a:extLst>
              <a:ext uri="{FF2B5EF4-FFF2-40B4-BE49-F238E27FC236}">
                <a16:creationId xmlns:a16="http://schemas.microsoft.com/office/drawing/2014/main" xmlns="" id="{E0E92BD6-3F34-464A-B321-FECD3B98F6EB}"/>
              </a:ext>
            </a:extLst>
          </p:cNvPr>
          <p:cNvSpPr/>
          <p:nvPr/>
        </p:nvSpPr>
        <p:spPr bwMode="gray">
          <a:xfrm>
            <a:off x="9790685" y="4291557"/>
            <a:ext cx="968807" cy="344146"/>
          </a:xfrm>
          <a:prstGeom prst="wedgeRectCallout">
            <a:avLst>
              <a:gd name="adj1" fmla="val -60427"/>
              <a:gd name="adj2" fmla="val -3996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050" dirty="0">
                <a:solidFill>
                  <a:schemeClr val="tx1"/>
                </a:solidFill>
                <a:latin typeface="Huawei Sans" panose="020C0503030203020204" pitchFamily="34" charset="0"/>
                <a:ea typeface="方正兰亭黑简体" panose="02000000000000000000" pitchFamily="2" charset="-122"/>
              </a:rPr>
              <a:t>Sub-optimal Path</a:t>
            </a:r>
          </a:p>
        </p:txBody>
      </p:sp>
      <p:sp>
        <p:nvSpPr>
          <p:cNvPr id="271" name="Rectangular Callout 75">
            <a:extLst>
              <a:ext uri="{FF2B5EF4-FFF2-40B4-BE49-F238E27FC236}">
                <a16:creationId xmlns:a16="http://schemas.microsoft.com/office/drawing/2014/main" xmlns="" id="{3191AB6B-5896-4C76-B790-4A74DAD81DB3}"/>
              </a:ext>
            </a:extLst>
          </p:cNvPr>
          <p:cNvSpPr/>
          <p:nvPr/>
        </p:nvSpPr>
        <p:spPr bwMode="gray">
          <a:xfrm>
            <a:off x="1468680" y="4582005"/>
            <a:ext cx="968807" cy="344146"/>
          </a:xfrm>
          <a:prstGeom prst="wedgeRectCallout">
            <a:avLst>
              <a:gd name="adj1" fmla="val 63388"/>
              <a:gd name="adj2" fmla="val -4282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rPr>
              <a:t>Forwarding loop</a:t>
            </a:r>
          </a:p>
        </p:txBody>
      </p:sp>
      <p:graphicFrame>
        <p:nvGraphicFramePr>
          <p:cNvPr id="273" name="Table 38">
            <a:extLst>
              <a:ext uri="{FF2B5EF4-FFF2-40B4-BE49-F238E27FC236}">
                <a16:creationId xmlns:a16="http://schemas.microsoft.com/office/drawing/2014/main" xmlns="" id="{9B4C96F2-F00D-4F15-BC39-DA958586B480}"/>
              </a:ext>
            </a:extLst>
          </p:cNvPr>
          <p:cNvGraphicFramePr>
            <a:graphicFrameLocks noGrp="1"/>
          </p:cNvGraphicFramePr>
          <p:nvPr>
            <p:extLst>
              <p:ext uri="{D42A27DB-BD31-4B8C-83A1-F6EECF244321}">
                <p14:modId xmlns:p14="http://schemas.microsoft.com/office/powerpoint/2010/main" val="118026457"/>
              </p:ext>
            </p:extLst>
          </p:nvPr>
        </p:nvGraphicFramePr>
        <p:xfrm>
          <a:off x="6706024" y="4661331"/>
          <a:ext cx="1887904" cy="597545"/>
        </p:xfrm>
        <a:graphic>
          <a:graphicData uri="http://schemas.openxmlformats.org/drawingml/2006/table">
            <a:tbl>
              <a:tblPr firstRow="1" bandRow="1">
                <a:tableStyleId>{72833802-FEF1-4C79-8D5D-14CF1EAF98D9}</a:tableStyleId>
              </a:tblPr>
              <a:tblGrid>
                <a:gridCol w="874647">
                  <a:extLst>
                    <a:ext uri="{9D8B030D-6E8A-4147-A177-3AD203B41FA5}">
                      <a16:colId xmlns:a16="http://schemas.microsoft.com/office/drawing/2014/main" xmlns="" val="2036062193"/>
                    </a:ext>
                  </a:extLst>
                </a:gridCol>
                <a:gridCol w="1013257">
                  <a:extLst>
                    <a:ext uri="{9D8B030D-6E8A-4147-A177-3AD203B41FA5}">
                      <a16:colId xmlns:a16="http://schemas.microsoft.com/office/drawing/2014/main" xmlns="" val="3317129549"/>
                    </a:ext>
                  </a:extLst>
                </a:gridCol>
              </a:tblGrid>
              <a:tr h="263794">
                <a:tc>
                  <a:txBody>
                    <a:bodyPr/>
                    <a:lstStyle/>
                    <a:p>
                      <a:pPr algn="ctr" fontAlgn="ctr"/>
                      <a:r>
                        <a:rPr lang="en-US" sz="1050" dirty="0">
                          <a:latin typeface="Huawei Sans" panose="020C0503030203020204" pitchFamily="34" charset="0"/>
                        </a:rPr>
                        <a:t>Destination Group</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050" dirty="0">
                          <a:latin typeface="Huawei Sans" panose="020C0503030203020204" pitchFamily="34" charset="0"/>
                        </a:rPr>
                        <a:t>Outbound Interface</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xmlns="" val="3015372963"/>
                  </a:ext>
                </a:extLst>
              </a:tr>
              <a:tr h="241505">
                <a:tc>
                  <a:txBody>
                    <a:bodyPr/>
                    <a:lstStyle/>
                    <a:p>
                      <a:pPr algn="ctr" fontAlgn="ctr"/>
                      <a:r>
                        <a:rPr lang="en-US" sz="1050" dirty="0">
                          <a:latin typeface="Huawei Sans" panose="020C0503030203020204" pitchFamily="34" charset="0"/>
                        </a:rPr>
                        <a:t>G1</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fontAlgn="ctr"/>
                      <a:r>
                        <a:rPr lang="en-US" sz="1050" dirty="0">
                          <a:solidFill>
                            <a:srgbClr val="EC7061"/>
                          </a:solidFill>
                          <a:latin typeface="Huawei Sans" panose="020C0503030203020204" pitchFamily="34" charset="0"/>
                        </a:rPr>
                        <a:t>IF1, IF2, IF3</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xmlns="" val="726405233"/>
                  </a:ext>
                </a:extLst>
              </a:tr>
            </a:tbl>
          </a:graphicData>
        </a:graphic>
      </p:graphicFrame>
      <p:sp>
        <p:nvSpPr>
          <p:cNvPr id="274" name="Oval 41">
            <a:extLst>
              <a:ext uri="{FF2B5EF4-FFF2-40B4-BE49-F238E27FC236}">
                <a16:creationId xmlns:a16="http://schemas.microsoft.com/office/drawing/2014/main" xmlns="" id="{0010A6AC-AE9F-4C7D-934B-F35914596BBD}"/>
              </a:ext>
            </a:extLst>
          </p:cNvPr>
          <p:cNvSpPr>
            <a:spLocks noChangeAspect="1"/>
          </p:cNvSpPr>
          <p:nvPr/>
        </p:nvSpPr>
        <p:spPr bwMode="gray">
          <a:xfrm>
            <a:off x="8899912" y="469705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050" b="1" dirty="0">
              <a:solidFill>
                <a:prstClr val="black"/>
              </a:solidFill>
              <a:latin typeface="Huawei Sans" panose="020C0503030203020204" pitchFamily="34" charset="0"/>
            </a:endParaRPr>
          </a:p>
        </p:txBody>
      </p:sp>
      <p:sp>
        <p:nvSpPr>
          <p:cNvPr id="275" name="Oval 41">
            <a:extLst>
              <a:ext uri="{FF2B5EF4-FFF2-40B4-BE49-F238E27FC236}">
                <a16:creationId xmlns:a16="http://schemas.microsoft.com/office/drawing/2014/main" xmlns="" id="{6A81B1FC-B81B-4EAC-8EA6-2C338390FA89}"/>
              </a:ext>
            </a:extLst>
          </p:cNvPr>
          <p:cNvSpPr>
            <a:spLocks noChangeAspect="1"/>
          </p:cNvSpPr>
          <p:nvPr/>
        </p:nvSpPr>
        <p:spPr bwMode="gray">
          <a:xfrm>
            <a:off x="3250701" y="494272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050" b="1" dirty="0">
              <a:solidFill>
                <a:prstClr val="black"/>
              </a:solidFill>
              <a:latin typeface="Huawei Sans" panose="020C0503030203020204" pitchFamily="34" charset="0"/>
            </a:endParaRPr>
          </a:p>
        </p:txBody>
      </p:sp>
      <p:sp>
        <p:nvSpPr>
          <p:cNvPr id="276" name="TextBox 275">
            <a:extLst>
              <a:ext uri="{FF2B5EF4-FFF2-40B4-BE49-F238E27FC236}">
                <a16:creationId xmlns:a16="http://schemas.microsoft.com/office/drawing/2014/main" xmlns="" id="{F7499B5E-263A-49AC-BAEA-DE770DA4C255}"/>
              </a:ext>
            </a:extLst>
          </p:cNvPr>
          <p:cNvSpPr txBox="1"/>
          <p:nvPr/>
        </p:nvSpPr>
        <p:spPr bwMode="gray">
          <a:xfrm>
            <a:off x="2932098" y="4973426"/>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IF3</a:t>
            </a:r>
          </a:p>
        </p:txBody>
      </p:sp>
      <p:sp>
        <p:nvSpPr>
          <p:cNvPr id="277" name="TextBox 276">
            <a:extLst>
              <a:ext uri="{FF2B5EF4-FFF2-40B4-BE49-F238E27FC236}">
                <a16:creationId xmlns:a16="http://schemas.microsoft.com/office/drawing/2014/main" xmlns="" id="{01127F39-58DE-435E-AD0A-E1408ED90A8C}"/>
              </a:ext>
            </a:extLst>
          </p:cNvPr>
          <p:cNvSpPr txBox="1"/>
          <p:nvPr/>
        </p:nvSpPr>
        <p:spPr bwMode="gray">
          <a:xfrm>
            <a:off x="8598612" y="4725588"/>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IF3</a:t>
            </a:r>
          </a:p>
        </p:txBody>
      </p:sp>
    </p:spTree>
    <p:extLst>
      <p:ext uri="{BB962C8B-B14F-4D97-AF65-F5344CB8AC3E}">
        <p14:creationId xmlns:p14="http://schemas.microsoft.com/office/powerpoint/2010/main" val="403923139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7FAB5BBD-9E89-40F1-A5C8-EEB3942152A0}"/>
              </a:ext>
            </a:extLst>
          </p:cNvPr>
          <p:cNvSpPr>
            <a:spLocks noGrp="1"/>
          </p:cNvSpPr>
          <p:nvPr>
            <p:ph type="body" sz="quarter" idx="10"/>
          </p:nvPr>
        </p:nvSpPr>
        <p:spPr bwMode="gray"/>
        <p:txBody>
          <a:bodyPr wrap="square">
            <a:noAutofit/>
          </a:bodyPr>
          <a:lstStyle/>
          <a:p>
            <a:pPr>
              <a:lnSpc>
                <a:spcPct val="100000"/>
              </a:lnSpc>
            </a:pPr>
            <a:r>
              <a:rPr lang="en-US" sz="1600" dirty="0">
                <a:latin typeface="Huawei Sans" panose="020C0503030203020204" pitchFamily="34" charset="0"/>
              </a:rPr>
              <a:t>Loops, sub-optimal routes, and duplicate packets may occur during multicast forwarding. To prevent these problems, in addition to the destination network and outbound interface, multicast source and inbound interface information needs to be added to multicast routing entries. Then a device </a:t>
            </a:r>
            <a:r>
              <a:rPr lang="en-US" sz="1600" dirty="0">
                <a:solidFill>
                  <a:srgbClr val="EC7061"/>
                </a:solidFill>
                <a:latin typeface="Huawei Sans" panose="020C0503030203020204" pitchFamily="34" charset="0"/>
              </a:rPr>
              <a:t>forwards</a:t>
            </a:r>
            <a:r>
              <a:rPr lang="en-US" sz="1600" dirty="0">
                <a:latin typeface="Huawei Sans" panose="020C0503030203020204" pitchFamily="34" charset="0"/>
              </a:rPr>
              <a:t> only the multicast data received from </a:t>
            </a:r>
            <a:r>
              <a:rPr lang="en-US" sz="1600" dirty="0">
                <a:solidFill>
                  <a:srgbClr val="EC7061"/>
                </a:solidFill>
                <a:latin typeface="Huawei Sans" panose="020C0503030203020204" pitchFamily="34" charset="0"/>
              </a:rPr>
              <a:t>the specified inbound interface</a:t>
            </a:r>
            <a:r>
              <a:rPr lang="en-US" sz="1600" dirty="0">
                <a:latin typeface="Huawei Sans" panose="020C0503030203020204" pitchFamily="34" charset="0"/>
              </a:rPr>
              <a:t>, </a:t>
            </a:r>
            <a:r>
              <a:rPr lang="en-US" sz="1600" dirty="0">
                <a:solidFill>
                  <a:srgbClr val="EC7061"/>
                </a:solidFill>
                <a:latin typeface="Huawei Sans" panose="020C0503030203020204" pitchFamily="34" charset="0"/>
              </a:rPr>
              <a:t>preventing</a:t>
            </a:r>
            <a:r>
              <a:rPr lang="en-US" sz="1600" dirty="0">
                <a:latin typeface="Huawei Sans" panose="020C0503030203020204" pitchFamily="34" charset="0"/>
              </a:rPr>
              <a:t> problems such as loops, </a:t>
            </a:r>
            <a:r>
              <a:rPr lang="en-US" sz="1600" dirty="0">
                <a:solidFill>
                  <a:srgbClr val="EC7061"/>
                </a:solidFill>
                <a:latin typeface="Huawei Sans" panose="020C0503030203020204" pitchFamily="34" charset="0"/>
              </a:rPr>
              <a:t>sub-optimal routes, and duplicate packets (partially solved)</a:t>
            </a:r>
            <a:r>
              <a:rPr lang="en-US" sz="1600" dirty="0">
                <a:latin typeface="Huawei Sans" panose="020C0503030203020204" pitchFamily="34" charset="0"/>
              </a:rPr>
              <a:t> during multicast forwarding.</a:t>
            </a:r>
          </a:p>
          <a:p>
            <a:pPr>
              <a:lnSpc>
                <a:spcPct val="100000"/>
              </a:lnSpc>
            </a:pPr>
            <a:r>
              <a:rPr lang="en-US" sz="1600" dirty="0">
                <a:latin typeface="Huawei Sans" panose="020C0503030203020204" pitchFamily="34" charset="0"/>
              </a:rPr>
              <a:t>For the same multicast source, the device can determine the unique inbound interface of multicast traffic through the reverse path forwarding (RPF) check.</a:t>
            </a:r>
          </a:p>
          <a:p>
            <a:pPr>
              <a:lnSpc>
                <a:spcPct val="100000"/>
              </a:lnSpc>
            </a:pPr>
            <a:r>
              <a:rPr lang="en-US" sz="1600" dirty="0">
                <a:latin typeface="Huawei Sans" panose="020C0503030203020204" pitchFamily="34" charset="0"/>
              </a:rPr>
              <a:t>RPF check that is based on multicast routing entries:</a:t>
            </a:r>
          </a:p>
        </p:txBody>
      </p:sp>
      <p:sp>
        <p:nvSpPr>
          <p:cNvPr id="2" name="Title 1">
            <a:extLst>
              <a:ext uri="{FF2B5EF4-FFF2-40B4-BE49-F238E27FC236}">
                <a16:creationId xmlns:a16="http://schemas.microsoft.com/office/drawing/2014/main" xmlns="" id="{B00CF16C-CC21-4FC2-8F93-8A063E4D9CF0}"/>
              </a:ext>
            </a:extLst>
          </p:cNvPr>
          <p:cNvSpPr>
            <a:spLocks noGrp="1"/>
          </p:cNvSpPr>
          <p:nvPr>
            <p:ph type="title"/>
          </p:nvPr>
        </p:nvSpPr>
        <p:spPr bwMode="gray"/>
        <p:txBody>
          <a:bodyPr wrap="square">
            <a:noAutofit/>
          </a:bodyPr>
          <a:lstStyle/>
          <a:p>
            <a:r>
              <a:rPr lang="en-US" dirty="0">
                <a:latin typeface="Huawei Sans" panose="020C0503030203020204" pitchFamily="34" charset="0"/>
              </a:rPr>
              <a:t>Multicast Routing and RPF Check</a:t>
            </a:r>
          </a:p>
        </p:txBody>
      </p:sp>
      <p:sp>
        <p:nvSpPr>
          <p:cNvPr id="7" name="Rectangle 6">
            <a:extLst>
              <a:ext uri="{FF2B5EF4-FFF2-40B4-BE49-F238E27FC236}">
                <a16:creationId xmlns:a16="http://schemas.microsoft.com/office/drawing/2014/main" xmlns="" id="{95066531-6088-4B4B-8512-129B737061EC}"/>
              </a:ext>
            </a:extLst>
          </p:cNvPr>
          <p:cNvSpPr/>
          <p:nvPr/>
        </p:nvSpPr>
        <p:spPr bwMode="gray">
          <a:xfrm>
            <a:off x="563331" y="4356151"/>
            <a:ext cx="5448106" cy="1340455"/>
          </a:xfrm>
          <a:prstGeom prst="rect">
            <a:avLst/>
          </a:pr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dirty="0">
                <a:solidFill>
                  <a:schemeClr val="tx1"/>
                </a:solidFill>
                <a:latin typeface="Huawei Sans" panose="020C0503030203020204" pitchFamily="34" charset="0"/>
              </a:rPr>
              <a:t>(</a:t>
            </a:r>
            <a:r>
              <a:rPr lang="en-US" sz="1200" dirty="0">
                <a:solidFill>
                  <a:srgbClr val="EC7061"/>
                </a:solidFill>
                <a:latin typeface="Huawei Sans" panose="020C0503030203020204" pitchFamily="34" charset="0"/>
              </a:rPr>
              <a:t>192.168.0.2</a:t>
            </a:r>
            <a:r>
              <a:rPr lang="en-US" sz="1200" dirty="0">
                <a:solidFill>
                  <a:schemeClr val="tx1"/>
                </a:solidFill>
                <a:latin typeface="Huawei Sans" panose="020C0503030203020204" pitchFamily="34" charset="0"/>
              </a:rPr>
              <a:t>, 239.0.0.1)</a:t>
            </a:r>
          </a:p>
          <a:p>
            <a:pPr fontAlgn="ctr"/>
            <a:r>
              <a:rPr lang="en-US" sz="1200" dirty="0">
                <a:solidFill>
                  <a:schemeClr val="tx1"/>
                </a:solidFill>
                <a:latin typeface="Huawei Sans" panose="020C0503030203020204" pitchFamily="34" charset="0"/>
              </a:rPr>
              <a:t>Upstream Interface: </a:t>
            </a:r>
            <a:r>
              <a:rPr lang="en-US" sz="1200" dirty="0">
                <a:solidFill>
                  <a:srgbClr val="EC7061"/>
                </a:solidFill>
                <a:latin typeface="Huawei Sans" panose="020C0503030203020204" pitchFamily="34" charset="0"/>
              </a:rPr>
              <a:t>GigabitEthernet1/0/0</a:t>
            </a:r>
            <a:r>
              <a:rPr lang="en-US" sz="1200" dirty="0">
                <a:latin typeface="Huawei Sans" panose="020C0503030203020204" pitchFamily="34" charset="0"/>
              </a:rPr>
              <a:t>    </a:t>
            </a:r>
            <a:r>
              <a:rPr lang="en-US" sz="1200" dirty="0">
                <a:solidFill>
                  <a:srgbClr val="8BC9A0"/>
                </a:solidFill>
                <a:latin typeface="Huawei Sans" panose="020C0503030203020204" pitchFamily="34" charset="0"/>
              </a:rPr>
              <a:t>//Unique inbound interface</a:t>
            </a:r>
          </a:p>
          <a:p>
            <a:pPr fontAlgn="ctr"/>
            <a:r>
              <a:rPr lang="en-US" sz="1200" dirty="0">
                <a:solidFill>
                  <a:schemeClr val="tx1"/>
                </a:solidFill>
                <a:latin typeface="Huawei Sans" panose="020C0503030203020204" pitchFamily="34" charset="0"/>
              </a:rPr>
              <a:t>Downstream interfaces</a:t>
            </a:r>
          </a:p>
          <a:p>
            <a:pPr fontAlgn="ctr"/>
            <a:r>
              <a:rPr lang="en-US" sz="1200" dirty="0">
                <a:solidFill>
                  <a:schemeClr val="tx1"/>
                </a:solidFill>
                <a:latin typeface="Huawei Sans" panose="020C0503030203020204" pitchFamily="34" charset="0"/>
              </a:rPr>
              <a:t>           1: GigabitEthernet2/0/0</a:t>
            </a:r>
          </a:p>
          <a:p>
            <a:pPr fontAlgn="ctr"/>
            <a:r>
              <a:rPr lang="en-US" sz="1200" dirty="0">
                <a:solidFill>
                  <a:schemeClr val="tx1"/>
                </a:solidFill>
                <a:latin typeface="Huawei Sans" panose="020C0503030203020204" pitchFamily="34" charset="0"/>
              </a:rPr>
              <a:t>           2: GigabitEthernet3/0/0</a:t>
            </a:r>
          </a:p>
        </p:txBody>
      </p:sp>
      <p:sp>
        <p:nvSpPr>
          <p:cNvPr id="14" name="Rectangle 13">
            <a:extLst>
              <a:ext uri="{FF2B5EF4-FFF2-40B4-BE49-F238E27FC236}">
                <a16:creationId xmlns:a16="http://schemas.microsoft.com/office/drawing/2014/main" xmlns="" id="{96B442DF-4E9A-42C9-A947-42E4AA9DBC51}"/>
              </a:ext>
            </a:extLst>
          </p:cNvPr>
          <p:cNvSpPr/>
          <p:nvPr/>
        </p:nvSpPr>
        <p:spPr bwMode="gray">
          <a:xfrm>
            <a:off x="655641" y="4539803"/>
            <a:ext cx="939159" cy="2458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9" name="Rectangle 18">
            <a:extLst>
              <a:ext uri="{FF2B5EF4-FFF2-40B4-BE49-F238E27FC236}">
                <a16:creationId xmlns:a16="http://schemas.microsoft.com/office/drawing/2014/main" xmlns="" id="{8E7FB5A3-3FF6-4BCA-82EA-F4F8D31DA578}"/>
              </a:ext>
            </a:extLst>
          </p:cNvPr>
          <p:cNvSpPr/>
          <p:nvPr/>
        </p:nvSpPr>
        <p:spPr bwMode="gray">
          <a:xfrm>
            <a:off x="2042736" y="4749332"/>
            <a:ext cx="1531044" cy="2458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cxnSp>
        <p:nvCxnSpPr>
          <p:cNvPr id="21" name="Connector: Elbow 20">
            <a:extLst>
              <a:ext uri="{FF2B5EF4-FFF2-40B4-BE49-F238E27FC236}">
                <a16:creationId xmlns:a16="http://schemas.microsoft.com/office/drawing/2014/main" xmlns="" id="{DE10F132-FA4F-4729-8EE4-77E9728EE920}"/>
              </a:ext>
            </a:extLst>
          </p:cNvPr>
          <p:cNvCxnSpPr>
            <a:cxnSpLocks/>
            <a:stCxn id="14" idx="0"/>
            <a:endCxn id="19" idx="0"/>
          </p:cNvCxnSpPr>
          <p:nvPr/>
        </p:nvCxnSpPr>
        <p:spPr bwMode="gray">
          <a:xfrm rot="16200000" flipH="1">
            <a:off x="1861974" y="3803049"/>
            <a:ext cx="209529" cy="1683037"/>
          </a:xfrm>
          <a:prstGeom prst="bentConnector3">
            <a:avLst>
              <a:gd name="adj1" fmla="val -214567"/>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xmlns="" id="{3B9A4974-B784-4A1C-8A8E-CE893B10F720}"/>
              </a:ext>
            </a:extLst>
          </p:cNvPr>
          <p:cNvSpPr txBox="1"/>
          <p:nvPr/>
        </p:nvSpPr>
        <p:spPr bwMode="gray">
          <a:xfrm>
            <a:off x="1358129" y="3805997"/>
            <a:ext cx="1357320" cy="490064"/>
          </a:xfrm>
          <a:prstGeom prst="rect">
            <a:avLst/>
          </a:prstGeom>
          <a:solidFill>
            <a:schemeClr val="bg1"/>
          </a:solidFill>
        </p:spPr>
        <p:txBody>
          <a:bodyPr wrap="square" rtlCol="0">
            <a:noAutofit/>
          </a:bodyPr>
          <a:lstStyle/>
          <a:p>
            <a:pPr fontAlgn="ctr"/>
            <a:r>
              <a:rPr lang="en-US" sz="1400" dirty="0">
                <a:latin typeface="Huawei Sans" panose="020C0503030203020204" pitchFamily="34" charset="0"/>
              </a:rPr>
              <a:t>Decided by the RPF check</a:t>
            </a:r>
          </a:p>
        </p:txBody>
      </p:sp>
      <p:sp>
        <p:nvSpPr>
          <p:cNvPr id="25" name="圆角矩形 75">
            <a:extLst>
              <a:ext uri="{FF2B5EF4-FFF2-40B4-BE49-F238E27FC236}">
                <a16:creationId xmlns:a16="http://schemas.microsoft.com/office/drawing/2014/main" xmlns="" id="{317001D9-B2BA-4455-9368-96B1F046B8E9}"/>
              </a:ext>
            </a:extLst>
          </p:cNvPr>
          <p:cNvSpPr/>
          <p:nvPr/>
        </p:nvSpPr>
        <p:spPr bwMode="gray">
          <a:xfrm>
            <a:off x="6144081" y="2908323"/>
            <a:ext cx="5456903" cy="396000"/>
          </a:xfrm>
          <a:prstGeom prst="roundRect">
            <a:avLst>
              <a:gd name="adj" fmla="val 10604"/>
            </a:avLst>
          </a:prstGeom>
          <a:solidFill>
            <a:srgbClr val="00B0F0"/>
          </a:solidFill>
        </p:spPr>
        <p:txBody>
          <a:bodyPr wrap="square" rtlCol="0" anchor="ctr" anchorCtr="0">
            <a:noAutofit/>
          </a:bodyPr>
          <a:lstStyle/>
          <a:p>
            <a:pPr algn="ctr" fontAlgn="ctr">
              <a:spcBef>
                <a:spcPct val="0"/>
              </a:spcBef>
              <a:spcAft>
                <a:spcPct val="0"/>
              </a:spcAft>
            </a:pPr>
            <a:r>
              <a:rPr lang="en-US" sz="1200" b="1" dirty="0">
                <a:solidFill>
                  <a:prstClr val="white"/>
                </a:solidFill>
                <a:latin typeface="Huawei Sans" panose="020C0503030203020204" pitchFamily="34" charset="0"/>
                <a:ea typeface="方正兰亭黑简体" panose="02000000000000000000" pitchFamily="2" charset="-122"/>
              </a:rPr>
              <a:t>RPF check prevents loops, sub-optimal paths, and duplicate packets.</a:t>
            </a:r>
          </a:p>
        </p:txBody>
      </p:sp>
      <p:sp>
        <p:nvSpPr>
          <p:cNvPr id="26" name="圆角矩形 75">
            <a:extLst>
              <a:ext uri="{FF2B5EF4-FFF2-40B4-BE49-F238E27FC236}">
                <a16:creationId xmlns:a16="http://schemas.microsoft.com/office/drawing/2014/main" xmlns="" id="{FBB7F269-0EE0-4FE0-BBF4-1FA163AADCB2}"/>
              </a:ext>
            </a:extLst>
          </p:cNvPr>
          <p:cNvSpPr/>
          <p:nvPr/>
        </p:nvSpPr>
        <p:spPr bwMode="gray">
          <a:xfrm>
            <a:off x="6144081" y="3348102"/>
            <a:ext cx="5456903" cy="303364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1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a:p>
            <a:pPr algn="ctr" fontAlgn="ctr"/>
            <a:endParaRPr lang="en-US" altLang="zh-CN" sz="11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a:p>
            <a:pPr algn="ctr" fontAlgn="ctr"/>
            <a:endParaRPr lang="en-US" altLang="zh-CN" sz="11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a:p>
            <a:pPr algn="ctr" fontAlgn="ctr"/>
            <a:endParaRPr lang="en-US" altLang="zh-CN" sz="11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a:p>
            <a:pPr algn="ctr" fontAlgn="ctr"/>
            <a:endParaRPr lang="en-US" altLang="zh-CN" sz="11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a:p>
            <a:pPr algn="ctr" fontAlgn="ctr"/>
            <a:endParaRPr lang="en-US" altLang="zh-CN" sz="11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a:p>
            <a:pPr algn="ctr" fontAlgn="ctr"/>
            <a:endParaRPr lang="en-US" altLang="zh-CN" sz="11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a:p>
            <a:pPr algn="ctr" fontAlgn="ctr"/>
            <a:endParaRPr lang="en-US" altLang="zh-CN" sz="11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a:p>
            <a:pPr algn="ctr" fontAlgn="ctr"/>
            <a:endParaRPr lang="en-US" altLang="zh-CN" sz="11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a:p>
            <a:pPr algn="ctr" fontAlgn="ctr"/>
            <a:endParaRPr lang="en-US" altLang="zh-CN" sz="11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a:p>
            <a:pPr algn="ctr" fontAlgn="ctr"/>
            <a:endParaRPr lang="en-US" altLang="zh-CN" sz="11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a:p>
            <a:pPr algn="ctr" fontAlgn="ctr"/>
            <a:endParaRPr lang="en-US" altLang="zh-CN" sz="11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p:txBody>
      </p:sp>
      <p:pic>
        <p:nvPicPr>
          <p:cNvPr id="27" name="图片 38" descr="PC.png">
            <a:extLst>
              <a:ext uri="{FF2B5EF4-FFF2-40B4-BE49-F238E27FC236}">
                <a16:creationId xmlns:a16="http://schemas.microsoft.com/office/drawing/2014/main" xmlns="" id="{0F664E56-2A17-4DF9-93BE-2EA59B7DD367}"/>
              </a:ext>
            </a:extLst>
          </p:cNvPr>
          <p:cNvPicPr>
            <a:picLocks noChangeAspect="1"/>
          </p:cNvPicPr>
          <p:nvPr/>
        </p:nvPicPr>
        <p:blipFill>
          <a:blip r:embed="rId3" cstate="print"/>
          <a:stretch>
            <a:fillRect/>
          </a:stretch>
        </p:blipFill>
        <p:spPr bwMode="gray">
          <a:xfrm>
            <a:off x="9018552" y="5742530"/>
            <a:ext cx="544104" cy="385259"/>
          </a:xfrm>
          <a:prstGeom prst="rect">
            <a:avLst/>
          </a:prstGeom>
        </p:spPr>
      </p:pic>
      <p:pic>
        <p:nvPicPr>
          <p:cNvPr id="28" name="图片 66" descr="交换机.png">
            <a:extLst>
              <a:ext uri="{FF2B5EF4-FFF2-40B4-BE49-F238E27FC236}">
                <a16:creationId xmlns:a16="http://schemas.microsoft.com/office/drawing/2014/main" xmlns="" id="{59A96FAD-F511-4074-A61C-004A50BF257F}"/>
              </a:ext>
            </a:extLst>
          </p:cNvPr>
          <p:cNvPicPr>
            <a:picLocks noChangeAspect="1"/>
          </p:cNvPicPr>
          <p:nvPr/>
        </p:nvPicPr>
        <p:blipFill>
          <a:blip r:embed="rId4" cstate="print"/>
          <a:stretch>
            <a:fillRect/>
          </a:stretch>
        </p:blipFill>
        <p:spPr bwMode="gray">
          <a:xfrm>
            <a:off x="6724226" y="3804577"/>
            <a:ext cx="540000" cy="441817"/>
          </a:xfrm>
          <a:prstGeom prst="rect">
            <a:avLst/>
          </a:prstGeom>
        </p:spPr>
      </p:pic>
      <p:pic>
        <p:nvPicPr>
          <p:cNvPr id="29" name="Picture 12" descr="E:\2016.01\1.12 扁平化图标\蓝色\AR-蓝色最新-40.png">
            <a:extLst>
              <a:ext uri="{FF2B5EF4-FFF2-40B4-BE49-F238E27FC236}">
                <a16:creationId xmlns:a16="http://schemas.microsoft.com/office/drawing/2014/main" xmlns="" id="{B3202C77-AAA9-47C8-9E2A-A99D5B71FDB0}"/>
              </a:ext>
            </a:extLst>
          </p:cNvPr>
          <p:cNvPicPr>
            <a:picLocks noChangeAspect="1" noChangeArrowheads="1"/>
          </p:cNvPicPr>
          <p:nvPr/>
        </p:nvPicPr>
        <p:blipFill>
          <a:blip r:embed="rId5" cstate="print"/>
          <a:srcRect/>
          <a:stretch>
            <a:fillRect/>
          </a:stretch>
        </p:blipFill>
        <p:spPr bwMode="gray">
          <a:xfrm>
            <a:off x="9020604" y="4623373"/>
            <a:ext cx="540000" cy="441818"/>
          </a:xfrm>
          <a:prstGeom prst="rect">
            <a:avLst/>
          </a:prstGeom>
          <a:noFill/>
        </p:spPr>
      </p:pic>
      <p:pic>
        <p:nvPicPr>
          <p:cNvPr id="30" name="Picture 29" descr="E:\2016.01\1.12 扁平化图标\蓝色\AR-蓝色最新-40.png">
            <a:extLst>
              <a:ext uri="{FF2B5EF4-FFF2-40B4-BE49-F238E27FC236}">
                <a16:creationId xmlns:a16="http://schemas.microsoft.com/office/drawing/2014/main" xmlns="" id="{BEB4EB09-EDEA-49CE-82FD-43597F942830}"/>
              </a:ext>
            </a:extLst>
          </p:cNvPr>
          <p:cNvPicPr>
            <a:picLocks noChangeAspect="1" noChangeArrowheads="1"/>
          </p:cNvPicPr>
          <p:nvPr/>
        </p:nvPicPr>
        <p:blipFill>
          <a:blip r:embed="rId5" cstate="print"/>
          <a:srcRect/>
          <a:stretch>
            <a:fillRect/>
          </a:stretch>
        </p:blipFill>
        <p:spPr bwMode="gray">
          <a:xfrm>
            <a:off x="8099236" y="3803728"/>
            <a:ext cx="540000" cy="441818"/>
          </a:xfrm>
          <a:prstGeom prst="rect">
            <a:avLst/>
          </a:prstGeom>
          <a:noFill/>
        </p:spPr>
      </p:pic>
      <p:pic>
        <p:nvPicPr>
          <p:cNvPr id="31" name="Picture 30" descr="E:\2016.01\1.12 扁平化图标\蓝色\AR-蓝色最新-40.png">
            <a:extLst>
              <a:ext uri="{FF2B5EF4-FFF2-40B4-BE49-F238E27FC236}">
                <a16:creationId xmlns:a16="http://schemas.microsoft.com/office/drawing/2014/main" xmlns="" id="{D8E23D6C-E330-44B9-B389-80284CB85932}"/>
              </a:ext>
            </a:extLst>
          </p:cNvPr>
          <p:cNvPicPr>
            <a:picLocks noChangeAspect="1" noChangeArrowheads="1"/>
          </p:cNvPicPr>
          <p:nvPr/>
        </p:nvPicPr>
        <p:blipFill>
          <a:blip r:embed="rId5" cstate="print"/>
          <a:srcRect/>
          <a:stretch>
            <a:fillRect/>
          </a:stretch>
        </p:blipFill>
        <p:spPr bwMode="gray">
          <a:xfrm>
            <a:off x="9938993" y="3803728"/>
            <a:ext cx="540000" cy="441818"/>
          </a:xfrm>
          <a:prstGeom prst="rect">
            <a:avLst/>
          </a:prstGeom>
          <a:noFill/>
        </p:spPr>
      </p:pic>
      <p:cxnSp>
        <p:nvCxnSpPr>
          <p:cNvPr id="32" name="直接连接符 12">
            <a:extLst>
              <a:ext uri="{FF2B5EF4-FFF2-40B4-BE49-F238E27FC236}">
                <a16:creationId xmlns:a16="http://schemas.microsoft.com/office/drawing/2014/main" xmlns="" id="{E0D05B87-6565-48E4-8F4F-BE39A7DAA963}"/>
              </a:ext>
            </a:extLst>
          </p:cNvPr>
          <p:cNvCxnSpPr>
            <a:cxnSpLocks/>
            <a:stCxn id="28" idx="3"/>
            <a:endCxn id="30" idx="1"/>
          </p:cNvCxnSpPr>
          <p:nvPr/>
        </p:nvCxnSpPr>
        <p:spPr bwMode="gray">
          <a:xfrm flipV="1">
            <a:off x="7264226" y="4024637"/>
            <a:ext cx="835010" cy="849"/>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3" name="直接连接符 12">
            <a:extLst>
              <a:ext uri="{FF2B5EF4-FFF2-40B4-BE49-F238E27FC236}">
                <a16:creationId xmlns:a16="http://schemas.microsoft.com/office/drawing/2014/main" xmlns="" id="{AAA20EB9-2FE1-442D-B1B2-43FABB2D1B7D}"/>
              </a:ext>
            </a:extLst>
          </p:cNvPr>
          <p:cNvCxnSpPr>
            <a:cxnSpLocks/>
            <a:stCxn id="31" idx="2"/>
            <a:endCxn id="29" idx="3"/>
          </p:cNvCxnSpPr>
          <p:nvPr/>
        </p:nvCxnSpPr>
        <p:spPr bwMode="gray">
          <a:xfrm flipH="1">
            <a:off x="9560604" y="4245546"/>
            <a:ext cx="648389" cy="59873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4" name="直接连接符 12">
            <a:extLst>
              <a:ext uri="{FF2B5EF4-FFF2-40B4-BE49-F238E27FC236}">
                <a16:creationId xmlns:a16="http://schemas.microsoft.com/office/drawing/2014/main" xmlns="" id="{BCB7D935-4755-4B99-9C92-604F008B0DCC}"/>
              </a:ext>
            </a:extLst>
          </p:cNvPr>
          <p:cNvCxnSpPr>
            <a:cxnSpLocks/>
            <a:stCxn id="30" idx="2"/>
            <a:endCxn id="29" idx="1"/>
          </p:cNvCxnSpPr>
          <p:nvPr/>
        </p:nvCxnSpPr>
        <p:spPr bwMode="gray">
          <a:xfrm>
            <a:off x="8369236" y="4245546"/>
            <a:ext cx="651368" cy="59873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5" name="直接连接符 12">
            <a:extLst>
              <a:ext uri="{FF2B5EF4-FFF2-40B4-BE49-F238E27FC236}">
                <a16:creationId xmlns:a16="http://schemas.microsoft.com/office/drawing/2014/main" xmlns="" id="{5F64E4A5-389B-41BD-BEF0-00F9898D7FF6}"/>
              </a:ext>
            </a:extLst>
          </p:cNvPr>
          <p:cNvCxnSpPr>
            <a:cxnSpLocks/>
            <a:stCxn id="27" idx="0"/>
            <a:endCxn id="29" idx="2"/>
          </p:cNvCxnSpPr>
          <p:nvPr/>
        </p:nvCxnSpPr>
        <p:spPr bwMode="gray">
          <a:xfrm flipV="1">
            <a:off x="9290604" y="5065191"/>
            <a:ext cx="0" cy="67733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6" name="文本框 27">
            <a:extLst>
              <a:ext uri="{FF2B5EF4-FFF2-40B4-BE49-F238E27FC236}">
                <a16:creationId xmlns:a16="http://schemas.microsoft.com/office/drawing/2014/main" xmlns="" id="{BD011F79-2FC6-4475-B4A3-3402E9BE9778}"/>
              </a:ext>
            </a:extLst>
          </p:cNvPr>
          <p:cNvSpPr txBox="1"/>
          <p:nvPr/>
        </p:nvSpPr>
        <p:spPr bwMode="gray">
          <a:xfrm>
            <a:off x="6488473" y="3383644"/>
            <a:ext cx="1005219" cy="470280"/>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ea typeface="+mn-ea"/>
                <a:cs typeface="Arial" pitchFamily="34" charset="0"/>
              </a:rPr>
              <a:t>Multicast source S1</a:t>
            </a:r>
          </a:p>
        </p:txBody>
      </p:sp>
      <p:sp>
        <p:nvSpPr>
          <p:cNvPr id="37" name="Oval 41">
            <a:extLst>
              <a:ext uri="{FF2B5EF4-FFF2-40B4-BE49-F238E27FC236}">
                <a16:creationId xmlns:a16="http://schemas.microsoft.com/office/drawing/2014/main" xmlns="" id="{C3A74BE1-7E82-4B77-91EB-61F93CBA757B}"/>
              </a:ext>
            </a:extLst>
          </p:cNvPr>
          <p:cNvSpPr>
            <a:spLocks noChangeAspect="1"/>
          </p:cNvSpPr>
          <p:nvPr/>
        </p:nvSpPr>
        <p:spPr bwMode="gray">
          <a:xfrm>
            <a:off x="8294980" y="415090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050" b="1" dirty="0">
              <a:solidFill>
                <a:prstClr val="black"/>
              </a:solidFill>
              <a:latin typeface="Huawei Sans" panose="020C0503030203020204" pitchFamily="34" charset="0"/>
            </a:endParaRPr>
          </a:p>
        </p:txBody>
      </p:sp>
      <p:sp>
        <p:nvSpPr>
          <p:cNvPr id="38" name="Oval 41">
            <a:extLst>
              <a:ext uri="{FF2B5EF4-FFF2-40B4-BE49-F238E27FC236}">
                <a16:creationId xmlns:a16="http://schemas.microsoft.com/office/drawing/2014/main" xmlns="" id="{45F7DA17-5737-4AD7-B902-71CA3D69FE7F}"/>
              </a:ext>
            </a:extLst>
          </p:cNvPr>
          <p:cNvSpPr>
            <a:spLocks noChangeAspect="1"/>
          </p:cNvSpPr>
          <p:nvPr/>
        </p:nvSpPr>
        <p:spPr bwMode="gray">
          <a:xfrm>
            <a:off x="8940973" y="475936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050" b="1" dirty="0">
              <a:solidFill>
                <a:prstClr val="black"/>
              </a:solidFill>
              <a:latin typeface="Huawei Sans" panose="020C0503030203020204" pitchFamily="34" charset="0"/>
            </a:endParaRPr>
          </a:p>
        </p:txBody>
      </p:sp>
      <p:sp>
        <p:nvSpPr>
          <p:cNvPr id="39" name="Oval 41">
            <a:extLst>
              <a:ext uri="{FF2B5EF4-FFF2-40B4-BE49-F238E27FC236}">
                <a16:creationId xmlns:a16="http://schemas.microsoft.com/office/drawing/2014/main" xmlns="" id="{8E62873A-99C7-4D2B-BEE8-AE245E39C9D8}"/>
              </a:ext>
            </a:extLst>
          </p:cNvPr>
          <p:cNvSpPr>
            <a:spLocks noChangeAspect="1"/>
          </p:cNvSpPr>
          <p:nvPr/>
        </p:nvSpPr>
        <p:spPr bwMode="gray">
          <a:xfrm>
            <a:off x="9480974" y="475477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050" b="1" dirty="0">
              <a:solidFill>
                <a:prstClr val="black"/>
              </a:solidFill>
              <a:latin typeface="Huawei Sans" panose="020C0503030203020204" pitchFamily="34" charset="0"/>
            </a:endParaRPr>
          </a:p>
        </p:txBody>
      </p:sp>
      <p:sp>
        <p:nvSpPr>
          <p:cNvPr id="40" name="Oval 41">
            <a:extLst>
              <a:ext uri="{FF2B5EF4-FFF2-40B4-BE49-F238E27FC236}">
                <a16:creationId xmlns:a16="http://schemas.microsoft.com/office/drawing/2014/main" xmlns="" id="{23958654-0649-4D36-8028-1CBB8E4E0AD2}"/>
              </a:ext>
            </a:extLst>
          </p:cNvPr>
          <p:cNvSpPr>
            <a:spLocks noChangeAspect="1"/>
          </p:cNvSpPr>
          <p:nvPr/>
        </p:nvSpPr>
        <p:spPr bwMode="gray">
          <a:xfrm>
            <a:off x="10129362" y="414402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050" b="1" dirty="0">
              <a:solidFill>
                <a:prstClr val="black"/>
              </a:solidFill>
              <a:latin typeface="Huawei Sans" panose="020C0503030203020204" pitchFamily="34" charset="0"/>
            </a:endParaRPr>
          </a:p>
        </p:txBody>
      </p:sp>
      <p:sp>
        <p:nvSpPr>
          <p:cNvPr id="41" name="TextBox 40">
            <a:extLst>
              <a:ext uri="{FF2B5EF4-FFF2-40B4-BE49-F238E27FC236}">
                <a16:creationId xmlns:a16="http://schemas.microsoft.com/office/drawing/2014/main" xmlns="" id="{422A500A-47FD-4935-9016-4A13A48AF612}"/>
              </a:ext>
            </a:extLst>
          </p:cNvPr>
          <p:cNvSpPr txBox="1"/>
          <p:nvPr/>
        </p:nvSpPr>
        <p:spPr bwMode="gray">
          <a:xfrm>
            <a:off x="8131290" y="4261780"/>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IF2</a:t>
            </a:r>
          </a:p>
        </p:txBody>
      </p:sp>
      <p:sp>
        <p:nvSpPr>
          <p:cNvPr id="42" name="TextBox 41">
            <a:extLst>
              <a:ext uri="{FF2B5EF4-FFF2-40B4-BE49-F238E27FC236}">
                <a16:creationId xmlns:a16="http://schemas.microsoft.com/office/drawing/2014/main" xmlns="" id="{0B13BBCB-7DCB-43EA-AC8B-E5F93617BACE}"/>
              </a:ext>
            </a:extLst>
          </p:cNvPr>
          <p:cNvSpPr txBox="1"/>
          <p:nvPr/>
        </p:nvSpPr>
        <p:spPr bwMode="gray">
          <a:xfrm>
            <a:off x="10010862" y="4296061"/>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IF2</a:t>
            </a:r>
          </a:p>
        </p:txBody>
      </p:sp>
      <p:sp>
        <p:nvSpPr>
          <p:cNvPr id="43" name="TextBox 42">
            <a:extLst>
              <a:ext uri="{FF2B5EF4-FFF2-40B4-BE49-F238E27FC236}">
                <a16:creationId xmlns:a16="http://schemas.microsoft.com/office/drawing/2014/main" xmlns="" id="{D52F0D8E-D1DC-4808-AA3F-13D2E72EF5DF}"/>
              </a:ext>
            </a:extLst>
          </p:cNvPr>
          <p:cNvSpPr txBox="1"/>
          <p:nvPr/>
        </p:nvSpPr>
        <p:spPr bwMode="gray">
          <a:xfrm>
            <a:off x="8613107" y="4708379"/>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IF1</a:t>
            </a:r>
          </a:p>
        </p:txBody>
      </p:sp>
      <p:sp>
        <p:nvSpPr>
          <p:cNvPr id="44" name="TextBox 43">
            <a:extLst>
              <a:ext uri="{FF2B5EF4-FFF2-40B4-BE49-F238E27FC236}">
                <a16:creationId xmlns:a16="http://schemas.microsoft.com/office/drawing/2014/main" xmlns="" id="{0FAC4320-BEDE-4086-AE3D-B2ED8B99274C}"/>
              </a:ext>
            </a:extLst>
          </p:cNvPr>
          <p:cNvSpPr txBox="1"/>
          <p:nvPr/>
        </p:nvSpPr>
        <p:spPr bwMode="gray">
          <a:xfrm>
            <a:off x="9608459" y="4695909"/>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IF2</a:t>
            </a:r>
          </a:p>
        </p:txBody>
      </p:sp>
      <p:sp>
        <p:nvSpPr>
          <p:cNvPr id="45" name="TextBox 44">
            <a:extLst>
              <a:ext uri="{FF2B5EF4-FFF2-40B4-BE49-F238E27FC236}">
                <a16:creationId xmlns:a16="http://schemas.microsoft.com/office/drawing/2014/main" xmlns="" id="{4FE3BB93-BDA1-4446-AADD-BA678CE4AA83}"/>
              </a:ext>
            </a:extLst>
          </p:cNvPr>
          <p:cNvSpPr txBox="1"/>
          <p:nvPr/>
        </p:nvSpPr>
        <p:spPr bwMode="gray">
          <a:xfrm>
            <a:off x="8147699" y="3574003"/>
            <a:ext cx="452368" cy="276999"/>
          </a:xfrm>
          <a:prstGeom prst="rect">
            <a:avLst/>
          </a:prstGeom>
          <a:noFill/>
        </p:spPr>
        <p:txBody>
          <a:bodyPr wrap="square" rtlCol="0">
            <a:noAutofit/>
          </a:bodyPr>
          <a:lstStyle/>
          <a:p>
            <a:pPr fontAlgn="ctr"/>
            <a:r>
              <a:rPr lang="en-US" sz="1200" dirty="0">
                <a:latin typeface="Huawei Sans" panose="020C0503030203020204" pitchFamily="34" charset="0"/>
              </a:rPr>
              <a:t>RT1</a:t>
            </a:r>
          </a:p>
        </p:txBody>
      </p:sp>
      <p:sp>
        <p:nvSpPr>
          <p:cNvPr id="46" name="TextBox 45">
            <a:extLst>
              <a:ext uri="{FF2B5EF4-FFF2-40B4-BE49-F238E27FC236}">
                <a16:creationId xmlns:a16="http://schemas.microsoft.com/office/drawing/2014/main" xmlns="" id="{AD289470-1388-4B66-9EAE-8DFD23843EDE}"/>
              </a:ext>
            </a:extLst>
          </p:cNvPr>
          <p:cNvSpPr txBox="1"/>
          <p:nvPr/>
        </p:nvSpPr>
        <p:spPr bwMode="gray">
          <a:xfrm>
            <a:off x="9976907" y="3572129"/>
            <a:ext cx="452368" cy="276999"/>
          </a:xfrm>
          <a:prstGeom prst="rect">
            <a:avLst/>
          </a:prstGeom>
          <a:noFill/>
        </p:spPr>
        <p:txBody>
          <a:bodyPr wrap="square" rtlCol="0">
            <a:noAutofit/>
          </a:bodyPr>
          <a:lstStyle/>
          <a:p>
            <a:pPr fontAlgn="ctr"/>
            <a:r>
              <a:rPr lang="en-US" sz="1200" dirty="0">
                <a:latin typeface="Huawei Sans" panose="020C0503030203020204" pitchFamily="34" charset="0"/>
              </a:rPr>
              <a:t>RT2</a:t>
            </a:r>
          </a:p>
        </p:txBody>
      </p:sp>
      <p:sp>
        <p:nvSpPr>
          <p:cNvPr id="47" name="TextBox 46">
            <a:extLst>
              <a:ext uri="{FF2B5EF4-FFF2-40B4-BE49-F238E27FC236}">
                <a16:creationId xmlns:a16="http://schemas.microsoft.com/office/drawing/2014/main" xmlns="" id="{314EE8B3-2217-4494-BB9D-60363083205C}"/>
              </a:ext>
            </a:extLst>
          </p:cNvPr>
          <p:cNvSpPr txBox="1"/>
          <p:nvPr/>
        </p:nvSpPr>
        <p:spPr bwMode="gray">
          <a:xfrm>
            <a:off x="9070305" y="4381770"/>
            <a:ext cx="452368" cy="276999"/>
          </a:xfrm>
          <a:prstGeom prst="rect">
            <a:avLst/>
          </a:prstGeom>
          <a:noFill/>
        </p:spPr>
        <p:txBody>
          <a:bodyPr wrap="square" rtlCol="0">
            <a:noAutofit/>
          </a:bodyPr>
          <a:lstStyle/>
          <a:p>
            <a:pPr fontAlgn="ctr"/>
            <a:r>
              <a:rPr lang="en-US" sz="1200" dirty="0">
                <a:latin typeface="Huawei Sans" panose="020C0503030203020204" pitchFamily="34" charset="0"/>
              </a:rPr>
              <a:t>RT3</a:t>
            </a:r>
          </a:p>
        </p:txBody>
      </p:sp>
      <p:cxnSp>
        <p:nvCxnSpPr>
          <p:cNvPr id="48" name="Straight Arrow Connector 47">
            <a:extLst>
              <a:ext uri="{FF2B5EF4-FFF2-40B4-BE49-F238E27FC236}">
                <a16:creationId xmlns:a16="http://schemas.microsoft.com/office/drawing/2014/main" xmlns="" id="{67D090EC-7C6B-42BF-94F1-15A083ADAF16}"/>
              </a:ext>
            </a:extLst>
          </p:cNvPr>
          <p:cNvCxnSpPr>
            <a:cxnSpLocks/>
          </p:cNvCxnSpPr>
          <p:nvPr/>
        </p:nvCxnSpPr>
        <p:spPr bwMode="gray">
          <a:xfrm flipH="1">
            <a:off x="9782321" y="4434192"/>
            <a:ext cx="314818" cy="317843"/>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xmlns="" id="{D0A00613-6DA4-41F2-BE88-0F085001BDC2}"/>
              </a:ext>
            </a:extLst>
          </p:cNvPr>
          <p:cNvCxnSpPr>
            <a:cxnSpLocks/>
          </p:cNvCxnSpPr>
          <p:nvPr/>
        </p:nvCxnSpPr>
        <p:spPr bwMode="gray">
          <a:xfrm>
            <a:off x="7322351" y="4113750"/>
            <a:ext cx="718760" cy="0"/>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xmlns="" id="{D83995A2-0BB8-4D1F-844A-39D0A1669ED0}"/>
              </a:ext>
            </a:extLst>
          </p:cNvPr>
          <p:cNvCxnSpPr>
            <a:cxnSpLocks/>
          </p:cNvCxnSpPr>
          <p:nvPr/>
        </p:nvCxnSpPr>
        <p:spPr bwMode="gray">
          <a:xfrm flipH="1" flipV="1">
            <a:off x="8462154" y="4406735"/>
            <a:ext cx="352513" cy="352690"/>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1" name="文本框 27">
            <a:extLst>
              <a:ext uri="{FF2B5EF4-FFF2-40B4-BE49-F238E27FC236}">
                <a16:creationId xmlns:a16="http://schemas.microsoft.com/office/drawing/2014/main" xmlns="" id="{72D77FBE-D985-4C90-9360-1B6CF26EA631}"/>
              </a:ext>
            </a:extLst>
          </p:cNvPr>
          <p:cNvSpPr txBox="1"/>
          <p:nvPr/>
        </p:nvSpPr>
        <p:spPr bwMode="gray">
          <a:xfrm>
            <a:off x="8259697" y="6118214"/>
            <a:ext cx="2021808" cy="28556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ea typeface="+mn-ea"/>
                <a:cs typeface="Arial" pitchFamily="34" charset="0"/>
              </a:rPr>
              <a:t>Multicast group member</a:t>
            </a:r>
          </a:p>
        </p:txBody>
      </p:sp>
      <p:sp>
        <p:nvSpPr>
          <p:cNvPr id="52" name="文本框 27">
            <a:extLst>
              <a:ext uri="{FF2B5EF4-FFF2-40B4-BE49-F238E27FC236}">
                <a16:creationId xmlns:a16="http://schemas.microsoft.com/office/drawing/2014/main" xmlns="" id="{15589A44-A9C6-4179-AE38-97C63AC901CB}"/>
              </a:ext>
            </a:extLst>
          </p:cNvPr>
          <p:cNvSpPr txBox="1"/>
          <p:nvPr/>
        </p:nvSpPr>
        <p:spPr bwMode="gray">
          <a:xfrm>
            <a:off x="9522673" y="5713687"/>
            <a:ext cx="1222719" cy="470280"/>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ea typeface="+mn-ea"/>
                <a:cs typeface="Arial" pitchFamily="34" charset="0"/>
              </a:rPr>
              <a:t>Joins multicast group G1.</a:t>
            </a:r>
          </a:p>
        </p:txBody>
      </p:sp>
      <p:sp>
        <p:nvSpPr>
          <p:cNvPr id="53" name="TextBox 120">
            <a:extLst>
              <a:ext uri="{FF2B5EF4-FFF2-40B4-BE49-F238E27FC236}">
                <a16:creationId xmlns:a16="http://schemas.microsoft.com/office/drawing/2014/main" xmlns="" id="{C5341CA8-881E-468B-9E7F-8C7C2ACE0835}"/>
              </a:ext>
            </a:extLst>
          </p:cNvPr>
          <p:cNvSpPr txBox="1"/>
          <p:nvPr/>
        </p:nvSpPr>
        <p:spPr bwMode="gray">
          <a:xfrm>
            <a:off x="7282922" y="4185332"/>
            <a:ext cx="785503" cy="360274"/>
          </a:xfrm>
          <a:prstGeom prst="roundRect">
            <a:avLst>
              <a:gd name="adj" fmla="val 6721"/>
            </a:avLst>
          </a:prstGeom>
          <a:solidFill>
            <a:srgbClr val="00B0F0"/>
          </a:solidFill>
          <a:ln w="12700">
            <a:solidFill>
              <a:srgbClr val="00B0F0"/>
            </a:solidFill>
          </a:ln>
        </p:spPr>
        <p:txBody>
          <a:bodyPr wrap="square" rtlCol="0" anchor="ctr">
            <a:noAutofit/>
          </a:bodyPr>
          <a:lstStyle/>
          <a:p>
            <a:pPr algn="ctr" fontAlgn="ctr"/>
            <a:r>
              <a:rPr lang="en-US" sz="10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Multicast packet</a:t>
            </a:r>
          </a:p>
        </p:txBody>
      </p:sp>
      <p:cxnSp>
        <p:nvCxnSpPr>
          <p:cNvPr id="54" name="直接连接符 12">
            <a:extLst>
              <a:ext uri="{FF2B5EF4-FFF2-40B4-BE49-F238E27FC236}">
                <a16:creationId xmlns:a16="http://schemas.microsoft.com/office/drawing/2014/main" xmlns="" id="{4352025B-B88D-43DC-A710-1A28CF9B81A1}"/>
              </a:ext>
            </a:extLst>
          </p:cNvPr>
          <p:cNvCxnSpPr>
            <a:cxnSpLocks/>
            <a:stCxn id="30" idx="3"/>
            <a:endCxn id="31" idx="1"/>
          </p:cNvCxnSpPr>
          <p:nvPr/>
        </p:nvCxnSpPr>
        <p:spPr bwMode="gray">
          <a:xfrm>
            <a:off x="8639236" y="4024637"/>
            <a:ext cx="1299757"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5" name="Straight Arrow Connector 54">
            <a:extLst>
              <a:ext uri="{FF2B5EF4-FFF2-40B4-BE49-F238E27FC236}">
                <a16:creationId xmlns:a16="http://schemas.microsoft.com/office/drawing/2014/main" xmlns="" id="{7940053A-1105-45BC-AC62-D5666EF1C72F}"/>
              </a:ext>
            </a:extLst>
          </p:cNvPr>
          <p:cNvCxnSpPr>
            <a:cxnSpLocks/>
          </p:cNvCxnSpPr>
          <p:nvPr/>
        </p:nvCxnSpPr>
        <p:spPr bwMode="gray">
          <a:xfrm>
            <a:off x="8884202" y="3936949"/>
            <a:ext cx="772799"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56" name="Oval 41">
            <a:extLst>
              <a:ext uri="{FF2B5EF4-FFF2-40B4-BE49-F238E27FC236}">
                <a16:creationId xmlns:a16="http://schemas.microsoft.com/office/drawing/2014/main" xmlns="" id="{BFE609C8-F75D-41D0-BB10-86C7D0AF9767}"/>
              </a:ext>
            </a:extLst>
          </p:cNvPr>
          <p:cNvSpPr>
            <a:spLocks noChangeAspect="1"/>
          </p:cNvSpPr>
          <p:nvPr/>
        </p:nvSpPr>
        <p:spPr bwMode="gray">
          <a:xfrm>
            <a:off x="8530149" y="395933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050" b="1" dirty="0">
              <a:solidFill>
                <a:prstClr val="black"/>
              </a:solidFill>
              <a:latin typeface="Huawei Sans" panose="020C0503030203020204" pitchFamily="34" charset="0"/>
            </a:endParaRPr>
          </a:p>
        </p:txBody>
      </p:sp>
      <p:sp>
        <p:nvSpPr>
          <p:cNvPr id="57" name="Oval 41">
            <a:extLst>
              <a:ext uri="{FF2B5EF4-FFF2-40B4-BE49-F238E27FC236}">
                <a16:creationId xmlns:a16="http://schemas.microsoft.com/office/drawing/2014/main" xmlns="" id="{B5B2E26C-73AB-47B9-916A-0F54EFBF2A5B}"/>
              </a:ext>
            </a:extLst>
          </p:cNvPr>
          <p:cNvSpPr>
            <a:spLocks noChangeAspect="1"/>
          </p:cNvSpPr>
          <p:nvPr/>
        </p:nvSpPr>
        <p:spPr bwMode="gray">
          <a:xfrm>
            <a:off x="9867364" y="395448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050" b="1" dirty="0">
              <a:solidFill>
                <a:prstClr val="black"/>
              </a:solidFill>
              <a:latin typeface="Huawei Sans" panose="020C0503030203020204" pitchFamily="34" charset="0"/>
            </a:endParaRPr>
          </a:p>
        </p:txBody>
      </p:sp>
      <p:sp>
        <p:nvSpPr>
          <p:cNvPr id="58" name="TextBox 57">
            <a:extLst>
              <a:ext uri="{FF2B5EF4-FFF2-40B4-BE49-F238E27FC236}">
                <a16:creationId xmlns:a16="http://schemas.microsoft.com/office/drawing/2014/main" xmlns="" id="{9F31B04B-1885-471C-BE54-2FA3828A7163}"/>
              </a:ext>
            </a:extLst>
          </p:cNvPr>
          <p:cNvSpPr txBox="1"/>
          <p:nvPr/>
        </p:nvSpPr>
        <p:spPr bwMode="gray">
          <a:xfrm>
            <a:off x="8576105" y="3718070"/>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IF1</a:t>
            </a:r>
          </a:p>
        </p:txBody>
      </p:sp>
      <p:sp>
        <p:nvSpPr>
          <p:cNvPr id="59" name="TextBox 58">
            <a:extLst>
              <a:ext uri="{FF2B5EF4-FFF2-40B4-BE49-F238E27FC236}">
                <a16:creationId xmlns:a16="http://schemas.microsoft.com/office/drawing/2014/main" xmlns="" id="{2F5DFD34-4357-440D-8A15-45C0045EA2CF}"/>
              </a:ext>
            </a:extLst>
          </p:cNvPr>
          <p:cNvSpPr txBox="1"/>
          <p:nvPr/>
        </p:nvSpPr>
        <p:spPr bwMode="gray">
          <a:xfrm>
            <a:off x="9614600" y="3733066"/>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IF1</a:t>
            </a:r>
          </a:p>
        </p:txBody>
      </p:sp>
      <p:cxnSp>
        <p:nvCxnSpPr>
          <p:cNvPr id="62" name="Straight Arrow Connector 61">
            <a:extLst>
              <a:ext uri="{FF2B5EF4-FFF2-40B4-BE49-F238E27FC236}">
                <a16:creationId xmlns:a16="http://schemas.microsoft.com/office/drawing/2014/main" xmlns="" id="{66019755-169A-44B7-9255-A7834C7AB64D}"/>
              </a:ext>
            </a:extLst>
          </p:cNvPr>
          <p:cNvCxnSpPr>
            <a:cxnSpLocks/>
          </p:cNvCxnSpPr>
          <p:nvPr/>
        </p:nvCxnSpPr>
        <p:spPr bwMode="gray">
          <a:xfrm flipV="1">
            <a:off x="9182925" y="5252775"/>
            <a:ext cx="1" cy="474667"/>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72" name="组合 7">
            <a:extLst>
              <a:ext uri="{FF2B5EF4-FFF2-40B4-BE49-F238E27FC236}">
                <a16:creationId xmlns:a16="http://schemas.microsoft.com/office/drawing/2014/main" xmlns="" id="{886459D3-BFC7-41CB-8E32-48AE9FFAD3CA}"/>
              </a:ext>
            </a:extLst>
          </p:cNvPr>
          <p:cNvGrpSpPr/>
          <p:nvPr/>
        </p:nvGrpSpPr>
        <p:grpSpPr bwMode="gray">
          <a:xfrm>
            <a:off x="9857900" y="4514047"/>
            <a:ext cx="242100" cy="242100"/>
            <a:chOff x="856677" y="2615810"/>
            <a:chExt cx="288000" cy="288000"/>
          </a:xfrm>
        </p:grpSpPr>
        <p:sp>
          <p:nvSpPr>
            <p:cNvPr id="73" name="椭圆 84">
              <a:extLst>
                <a:ext uri="{FF2B5EF4-FFF2-40B4-BE49-F238E27FC236}">
                  <a16:creationId xmlns:a16="http://schemas.microsoft.com/office/drawing/2014/main" xmlns="" id="{989715EA-21ED-4B57-85C1-668FAB16F673}"/>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4" name="组合 5">
              <a:extLst>
                <a:ext uri="{FF2B5EF4-FFF2-40B4-BE49-F238E27FC236}">
                  <a16:creationId xmlns:a16="http://schemas.microsoft.com/office/drawing/2014/main" xmlns="" id="{98E5B3FE-05CF-474F-8CF6-4B22478F7571}"/>
                </a:ext>
              </a:extLst>
            </p:cNvPr>
            <p:cNvGrpSpPr/>
            <p:nvPr/>
          </p:nvGrpSpPr>
          <p:grpSpPr bwMode="gray">
            <a:xfrm>
              <a:off x="923444" y="2692169"/>
              <a:ext cx="144001" cy="144002"/>
              <a:chOff x="898853" y="2657982"/>
              <a:chExt cx="203649" cy="203652"/>
            </a:xfrm>
          </p:grpSpPr>
          <p:cxnSp>
            <p:nvCxnSpPr>
              <p:cNvPr id="75" name="直接连接符 85">
                <a:extLst>
                  <a:ext uri="{FF2B5EF4-FFF2-40B4-BE49-F238E27FC236}">
                    <a16:creationId xmlns:a16="http://schemas.microsoft.com/office/drawing/2014/main" xmlns="" id="{3F4FB7CB-82A9-43E1-9CDC-6938B3E3144A}"/>
                  </a:ext>
                </a:extLst>
              </p:cNvPr>
              <p:cNvCxnSpPr>
                <a:stCxn id="73" idx="3"/>
                <a:endCxn id="73"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76" name="直接连接符 86">
                <a:extLst>
                  <a:ext uri="{FF2B5EF4-FFF2-40B4-BE49-F238E27FC236}">
                    <a16:creationId xmlns:a16="http://schemas.microsoft.com/office/drawing/2014/main" xmlns="" id="{528803B3-3035-49D2-B0B9-EEC1E967BD03}"/>
                  </a:ext>
                </a:extLst>
              </p:cNvPr>
              <p:cNvCxnSpPr>
                <a:stCxn id="73" idx="1"/>
                <a:endCxn id="73"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78" name="Oval 41">
            <a:extLst>
              <a:ext uri="{FF2B5EF4-FFF2-40B4-BE49-F238E27FC236}">
                <a16:creationId xmlns:a16="http://schemas.microsoft.com/office/drawing/2014/main" xmlns="" id="{F8BB2A57-D691-46DE-BC7C-9D38FB5BB528}"/>
              </a:ext>
            </a:extLst>
          </p:cNvPr>
          <p:cNvSpPr>
            <a:spLocks noChangeAspect="1"/>
          </p:cNvSpPr>
          <p:nvPr/>
        </p:nvSpPr>
        <p:spPr bwMode="gray">
          <a:xfrm>
            <a:off x="9218224" y="495696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050" b="1" dirty="0">
              <a:solidFill>
                <a:prstClr val="black"/>
              </a:solidFill>
              <a:latin typeface="Huawei Sans" panose="020C0503030203020204" pitchFamily="34" charset="0"/>
            </a:endParaRPr>
          </a:p>
        </p:txBody>
      </p:sp>
      <p:sp>
        <p:nvSpPr>
          <p:cNvPr id="79" name="TextBox 78">
            <a:extLst>
              <a:ext uri="{FF2B5EF4-FFF2-40B4-BE49-F238E27FC236}">
                <a16:creationId xmlns:a16="http://schemas.microsoft.com/office/drawing/2014/main" xmlns="" id="{8C2EB81E-1BB6-4B2E-84B1-082D1D4CCADC}"/>
              </a:ext>
            </a:extLst>
          </p:cNvPr>
          <p:cNvSpPr txBox="1"/>
          <p:nvPr/>
        </p:nvSpPr>
        <p:spPr bwMode="gray">
          <a:xfrm>
            <a:off x="8905989" y="4995139"/>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IF3</a:t>
            </a:r>
          </a:p>
        </p:txBody>
      </p:sp>
      <p:sp>
        <p:nvSpPr>
          <p:cNvPr id="82" name="Rectangular Callout 75">
            <a:extLst>
              <a:ext uri="{FF2B5EF4-FFF2-40B4-BE49-F238E27FC236}">
                <a16:creationId xmlns:a16="http://schemas.microsoft.com/office/drawing/2014/main" xmlns="" id="{A18F1521-A4D6-4687-AF88-3802EAA1967F}"/>
              </a:ext>
            </a:extLst>
          </p:cNvPr>
          <p:cNvSpPr/>
          <p:nvPr/>
        </p:nvSpPr>
        <p:spPr bwMode="gray">
          <a:xfrm>
            <a:off x="9938993" y="4833249"/>
            <a:ext cx="1446822" cy="349448"/>
          </a:xfrm>
          <a:prstGeom prst="wedgeRectCallout">
            <a:avLst>
              <a:gd name="adj1" fmla="val -43891"/>
              <a:gd name="adj2" fmla="val -10425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Discards data received from IF2.</a:t>
            </a:r>
          </a:p>
        </p:txBody>
      </p:sp>
      <p:sp>
        <p:nvSpPr>
          <p:cNvPr id="60" name="矩形: 圆角 52">
            <a:extLst>
              <a:ext uri="{FF2B5EF4-FFF2-40B4-BE49-F238E27FC236}">
                <a16:creationId xmlns:a16="http://schemas.microsoft.com/office/drawing/2014/main" xmlns="" id="{2F7DCC39-09CE-4BEF-BA3A-3066FAF04EF1}"/>
              </a:ext>
            </a:extLst>
          </p:cNvPr>
          <p:cNvSpPr/>
          <p:nvPr/>
        </p:nvSpPr>
        <p:spPr bwMode="gray">
          <a:xfrm>
            <a:off x="6498409" y="4963643"/>
            <a:ext cx="2451547" cy="915213"/>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Multicast routing table</a:t>
            </a:r>
          </a:p>
        </p:txBody>
      </p:sp>
      <p:graphicFrame>
        <p:nvGraphicFramePr>
          <p:cNvPr id="77" name="Table 38">
            <a:extLst>
              <a:ext uri="{FF2B5EF4-FFF2-40B4-BE49-F238E27FC236}">
                <a16:creationId xmlns:a16="http://schemas.microsoft.com/office/drawing/2014/main" xmlns="" id="{4F5B3B06-C6C1-4C47-BC98-A119E6A06FD8}"/>
              </a:ext>
            </a:extLst>
          </p:cNvPr>
          <p:cNvGraphicFramePr>
            <a:graphicFrameLocks noGrp="1"/>
          </p:cNvGraphicFramePr>
          <p:nvPr>
            <p:extLst>
              <p:ext uri="{D42A27DB-BD31-4B8C-83A1-F6EECF244321}">
                <p14:modId xmlns:p14="http://schemas.microsoft.com/office/powerpoint/2010/main" val="27684017"/>
              </p:ext>
            </p:extLst>
          </p:nvPr>
        </p:nvGraphicFramePr>
        <p:xfrm>
          <a:off x="6545235" y="5255365"/>
          <a:ext cx="2354860" cy="537771"/>
        </p:xfrm>
        <a:graphic>
          <a:graphicData uri="http://schemas.openxmlformats.org/drawingml/2006/table">
            <a:tbl>
              <a:tblPr firstRow="1" bandRow="1">
                <a:tableStyleId>{72833802-FEF1-4C79-8D5D-14CF1EAF98D9}</a:tableStyleId>
              </a:tblPr>
              <a:tblGrid>
                <a:gridCol w="924171">
                  <a:extLst>
                    <a:ext uri="{9D8B030D-6E8A-4147-A177-3AD203B41FA5}">
                      <a16:colId xmlns:a16="http://schemas.microsoft.com/office/drawing/2014/main" xmlns="" val="2036062193"/>
                    </a:ext>
                  </a:extLst>
                </a:gridCol>
                <a:gridCol w="723900">
                  <a:extLst>
                    <a:ext uri="{9D8B030D-6E8A-4147-A177-3AD203B41FA5}">
                      <a16:colId xmlns:a16="http://schemas.microsoft.com/office/drawing/2014/main" xmlns="" val="3317129549"/>
                    </a:ext>
                  </a:extLst>
                </a:gridCol>
                <a:gridCol w="706789">
                  <a:extLst>
                    <a:ext uri="{9D8B030D-6E8A-4147-A177-3AD203B41FA5}">
                      <a16:colId xmlns:a16="http://schemas.microsoft.com/office/drawing/2014/main" xmlns="" val="1892022959"/>
                    </a:ext>
                  </a:extLst>
                </a:gridCol>
              </a:tblGrid>
              <a:tr h="215150">
                <a:tc>
                  <a:txBody>
                    <a:bodyPr/>
                    <a:lstStyle/>
                    <a:p>
                      <a:pPr algn="ctr" fontAlgn="ctr"/>
                      <a:r>
                        <a:rPr lang="en-US" sz="1000" dirty="0">
                          <a:latin typeface="Huawei Sans" panose="020C0503030203020204" pitchFamily="34" charset="0"/>
                        </a:rPr>
                        <a:t>Multicast Information</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000" dirty="0">
                          <a:latin typeface="Huawei Sans" panose="020C0503030203020204" pitchFamily="34" charset="0"/>
                        </a:rPr>
                        <a:t>Inbound Interface</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000" dirty="0">
                          <a:latin typeface="Huawei Sans" panose="020C0503030203020204" pitchFamily="34" charset="0"/>
                        </a:rPr>
                        <a:t>Outbound Interface</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xmlns="" val="3015372963"/>
                  </a:ext>
                </a:extLst>
              </a:tr>
              <a:tr h="196971">
                <a:tc>
                  <a:txBody>
                    <a:bodyPr/>
                    <a:lstStyle/>
                    <a:p>
                      <a:pPr algn="ctr" fontAlgn="ctr"/>
                      <a:r>
                        <a:rPr lang="en-US" sz="1000" dirty="0">
                          <a:solidFill>
                            <a:srgbClr val="EC7061"/>
                          </a:solidFill>
                          <a:latin typeface="Huawei Sans" panose="020C0503030203020204" pitchFamily="34" charset="0"/>
                        </a:rPr>
                        <a:t>S1</a:t>
                      </a:r>
                      <a:r>
                        <a:rPr lang="en-US" sz="1000" dirty="0">
                          <a:latin typeface="Huawei Sans" panose="020C0503030203020204" pitchFamily="34" charset="0"/>
                        </a:rPr>
                        <a:t>, G1</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fontAlgn="ctr"/>
                      <a:r>
                        <a:rPr lang="en-US" sz="1000" dirty="0">
                          <a:solidFill>
                            <a:srgbClr val="EC7061"/>
                          </a:solidFill>
                          <a:latin typeface="Huawei Sans" panose="020C0503030203020204" pitchFamily="34" charset="0"/>
                        </a:rPr>
                        <a:t>IF1</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fontAlgn="ctr"/>
                      <a:r>
                        <a:rPr lang="en-US" sz="1000" dirty="0">
                          <a:latin typeface="Huawei Sans" panose="020C0503030203020204" pitchFamily="34" charset="0"/>
                        </a:rPr>
                        <a:t>IF3</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xmlns="" val="726405233"/>
                  </a:ext>
                </a:extLst>
              </a:tr>
            </a:tbl>
          </a:graphicData>
        </a:graphic>
      </p:graphicFrame>
      <p:sp>
        <p:nvSpPr>
          <p:cNvPr id="4" name="Trapezoid 3">
            <a:extLst>
              <a:ext uri="{FF2B5EF4-FFF2-40B4-BE49-F238E27FC236}">
                <a16:creationId xmlns:a16="http://schemas.microsoft.com/office/drawing/2014/main" xmlns="" id="{F222E04E-0867-4A58-B362-69577C70ACD6}"/>
              </a:ext>
            </a:extLst>
          </p:cNvPr>
          <p:cNvSpPr/>
          <p:nvPr/>
        </p:nvSpPr>
        <p:spPr bwMode="gray">
          <a:xfrm rot="5400000">
            <a:off x="5502014" y="4862436"/>
            <a:ext cx="1499061" cy="480218"/>
          </a:xfrm>
          <a:custGeom>
            <a:avLst/>
            <a:gdLst>
              <a:gd name="connsiteX0" fmla="*/ 0 w 1430223"/>
              <a:gd name="connsiteY0" fmla="*/ 480218 h 480218"/>
              <a:gd name="connsiteX1" fmla="*/ 274060 w 1430223"/>
              <a:gd name="connsiteY1" fmla="*/ 0 h 480218"/>
              <a:gd name="connsiteX2" fmla="*/ 1156163 w 1430223"/>
              <a:gd name="connsiteY2" fmla="*/ 0 h 480218"/>
              <a:gd name="connsiteX3" fmla="*/ 1430223 w 1430223"/>
              <a:gd name="connsiteY3" fmla="*/ 480218 h 480218"/>
              <a:gd name="connsiteX4" fmla="*/ 0 w 1430223"/>
              <a:gd name="connsiteY4" fmla="*/ 480218 h 480218"/>
              <a:gd name="connsiteX0" fmla="*/ 0 w 1156163"/>
              <a:gd name="connsiteY0" fmla="*/ 480218 h 480218"/>
              <a:gd name="connsiteX1" fmla="*/ 274060 w 1156163"/>
              <a:gd name="connsiteY1" fmla="*/ 0 h 480218"/>
              <a:gd name="connsiteX2" fmla="*/ 1156163 w 1156163"/>
              <a:gd name="connsiteY2" fmla="*/ 0 h 480218"/>
              <a:gd name="connsiteX3" fmla="*/ 1011126 w 1156163"/>
              <a:gd name="connsiteY3" fmla="*/ 480218 h 480218"/>
              <a:gd name="connsiteX4" fmla="*/ 0 w 1156163"/>
              <a:gd name="connsiteY4" fmla="*/ 480218 h 480218"/>
              <a:gd name="connsiteX0" fmla="*/ 0 w 1499061"/>
              <a:gd name="connsiteY0" fmla="*/ 475455 h 480218"/>
              <a:gd name="connsiteX1" fmla="*/ 616958 w 1499061"/>
              <a:gd name="connsiteY1" fmla="*/ 0 h 480218"/>
              <a:gd name="connsiteX2" fmla="*/ 1499061 w 1499061"/>
              <a:gd name="connsiteY2" fmla="*/ 0 h 480218"/>
              <a:gd name="connsiteX3" fmla="*/ 1354024 w 1499061"/>
              <a:gd name="connsiteY3" fmla="*/ 480218 h 480218"/>
              <a:gd name="connsiteX4" fmla="*/ 0 w 1499061"/>
              <a:gd name="connsiteY4" fmla="*/ 475455 h 4802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9061" h="480218">
                <a:moveTo>
                  <a:pt x="0" y="475455"/>
                </a:moveTo>
                <a:lnTo>
                  <a:pt x="616958" y="0"/>
                </a:lnTo>
                <a:lnTo>
                  <a:pt x="1499061" y="0"/>
                </a:lnTo>
                <a:lnTo>
                  <a:pt x="1354024" y="480218"/>
                </a:lnTo>
                <a:lnTo>
                  <a:pt x="0" y="475455"/>
                </a:lnTo>
                <a:close/>
              </a:path>
            </a:pathLst>
          </a:custGeom>
          <a:gradFill>
            <a:gsLst>
              <a:gs pos="0">
                <a:schemeClr val="accent1">
                  <a:lumMod val="5000"/>
                  <a:lumOff val="95000"/>
                  <a:alpha val="50000"/>
                </a:schemeClr>
              </a:gs>
              <a:gs pos="100000">
                <a:schemeClr val="accent1">
                  <a:lumMod val="30000"/>
                  <a:lumOff val="70000"/>
                  <a:alpha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63" name="TextBox 120">
            <a:extLst>
              <a:ext uri="{FF2B5EF4-FFF2-40B4-BE49-F238E27FC236}">
                <a16:creationId xmlns:a16="http://schemas.microsoft.com/office/drawing/2014/main" xmlns="" id="{5685CAE9-F4CC-4A16-83D1-9E67D971C46A}"/>
              </a:ext>
            </a:extLst>
          </p:cNvPr>
          <p:cNvSpPr txBox="1"/>
          <p:nvPr/>
        </p:nvSpPr>
        <p:spPr bwMode="gray">
          <a:xfrm>
            <a:off x="563331" y="5706692"/>
            <a:ext cx="1335402" cy="401321"/>
          </a:xfrm>
          <a:prstGeom prst="rect">
            <a:avLst/>
          </a:prstGeom>
          <a:solidFill>
            <a:srgbClr val="00B0F0"/>
          </a:solidFill>
          <a:ln w="12700">
            <a:solidFill>
              <a:srgbClr val="00B0F0"/>
            </a:solidFill>
          </a:ln>
        </p:spPr>
        <p:txBody>
          <a:bodyPr wrap="square" rtlCol="0" anchor="ctr">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Multicast routing entries</a:t>
            </a:r>
          </a:p>
        </p:txBody>
      </p:sp>
    </p:spTree>
    <p:extLst>
      <p:ext uri="{BB962C8B-B14F-4D97-AF65-F5344CB8AC3E}">
        <p14:creationId xmlns:p14="http://schemas.microsoft.com/office/powerpoint/2010/main" val="348177555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pPr marL="0" indent="0">
              <a:buNone/>
            </a:pPr>
            <a:r>
              <a:rPr lang="en-US" sz="1800" dirty="0">
                <a:latin typeface="Huawei Sans" panose="020C0503030203020204" pitchFamily="34" charset="0"/>
              </a:rPr>
              <a:t>Process of an RPF check:</a:t>
            </a:r>
          </a:p>
          <a:p>
            <a:pPr lvl="1"/>
            <a:endParaRPr lang="en-US" altLang="zh-CN" sz="1600" dirty="0">
              <a:latin typeface="Huawei Sans" panose="020C0503030203020204" pitchFamily="34" charset="0"/>
            </a:endParaRPr>
          </a:p>
        </p:txBody>
      </p:sp>
      <p:sp>
        <p:nvSpPr>
          <p:cNvPr id="2" name="标题 1"/>
          <p:cNvSpPr>
            <a:spLocks noGrp="1"/>
          </p:cNvSpPr>
          <p:nvPr>
            <p:ph type="title"/>
          </p:nvPr>
        </p:nvSpPr>
        <p:spPr bwMode="gray"/>
        <p:txBody>
          <a:bodyPr wrap="square">
            <a:noAutofit/>
          </a:bodyPr>
          <a:lstStyle/>
          <a:p>
            <a:r>
              <a:rPr lang="en-US">
                <a:latin typeface="Huawei Sans" panose="020C0503030203020204" pitchFamily="34" charset="0"/>
              </a:rPr>
              <a:t>Implementation </a:t>
            </a:r>
            <a:r>
              <a:rPr lang="en-US" dirty="0">
                <a:latin typeface="Huawei Sans" panose="020C0503030203020204" pitchFamily="34" charset="0"/>
              </a:rPr>
              <a:t>of RPF Check</a:t>
            </a:r>
          </a:p>
        </p:txBody>
      </p:sp>
      <p:sp>
        <p:nvSpPr>
          <p:cNvPr id="133" name="矩形: 圆角 52">
            <a:extLst>
              <a:ext uri="{FF2B5EF4-FFF2-40B4-BE49-F238E27FC236}">
                <a16:creationId xmlns:a16="http://schemas.microsoft.com/office/drawing/2014/main" xmlns="" id="{990AE4BB-2944-4860-B320-410E1359931B}"/>
              </a:ext>
            </a:extLst>
          </p:cNvPr>
          <p:cNvSpPr/>
          <p:nvPr/>
        </p:nvSpPr>
        <p:spPr bwMode="gray">
          <a:xfrm>
            <a:off x="7604503" y="3500120"/>
            <a:ext cx="1855232" cy="972538"/>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288" rtlCol="0" anchor="t">
            <a:noAutofit/>
          </a:bodyPr>
          <a:lstStyle/>
          <a:p>
            <a:pPr algn="ctr" fontAlgn="ctr"/>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RPF route</a:t>
            </a:r>
          </a:p>
        </p:txBody>
      </p:sp>
      <p:sp>
        <p:nvSpPr>
          <p:cNvPr id="15" name="Rectangle 14">
            <a:extLst>
              <a:ext uri="{FF2B5EF4-FFF2-40B4-BE49-F238E27FC236}">
                <a16:creationId xmlns:a16="http://schemas.microsoft.com/office/drawing/2014/main" xmlns="" id="{4464FE74-F8B0-4D7F-9F21-EBE9C223F81F}"/>
              </a:ext>
            </a:extLst>
          </p:cNvPr>
          <p:cNvSpPr/>
          <p:nvPr/>
        </p:nvSpPr>
        <p:spPr bwMode="gray">
          <a:xfrm>
            <a:off x="2452772" y="2064199"/>
            <a:ext cx="1763504" cy="752963"/>
          </a:xfrm>
          <a:prstGeom prst="rect">
            <a:avLst/>
          </a:pr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rPr>
              <a:t>Searches for the </a:t>
            </a:r>
            <a:r>
              <a:rPr lang="en-US" sz="1100" b="1" dirty="0">
                <a:solidFill>
                  <a:srgbClr val="EC7061"/>
                </a:solidFill>
                <a:latin typeface="Huawei Sans" panose="020C0503030203020204" pitchFamily="34" charset="0"/>
              </a:rPr>
              <a:t>outbound interface</a:t>
            </a:r>
            <a:r>
              <a:rPr lang="en-US" sz="1100" dirty="0">
                <a:latin typeface="Huawei Sans" panose="020C0503030203020204" pitchFamily="34" charset="0"/>
              </a:rPr>
              <a:t> </a:t>
            </a:r>
            <a:r>
              <a:rPr lang="en-US" sz="1100" dirty="0">
                <a:solidFill>
                  <a:schemeClr val="tx1"/>
                </a:solidFill>
                <a:latin typeface="Huawei Sans" panose="020C0503030203020204" pitchFamily="34" charset="0"/>
              </a:rPr>
              <a:t>of the </a:t>
            </a:r>
            <a:r>
              <a:rPr lang="en-US" sz="1100" b="1" dirty="0">
                <a:solidFill>
                  <a:srgbClr val="EC7061"/>
                </a:solidFill>
                <a:latin typeface="Huawei Sans" panose="020C0503030203020204" pitchFamily="34" charset="0"/>
              </a:rPr>
              <a:t>unicast route</a:t>
            </a:r>
            <a:r>
              <a:rPr lang="en-US" sz="1100" dirty="0">
                <a:latin typeface="Huawei Sans" panose="020C0503030203020204" pitchFamily="34" charset="0"/>
              </a:rPr>
              <a:t> </a:t>
            </a:r>
            <a:r>
              <a:rPr lang="en-US" sz="1100" dirty="0">
                <a:solidFill>
                  <a:schemeClr val="tx1"/>
                </a:solidFill>
                <a:latin typeface="Huawei Sans" panose="020C0503030203020204" pitchFamily="34" charset="0"/>
              </a:rPr>
              <a:t>to the multicast source.</a:t>
            </a:r>
          </a:p>
        </p:txBody>
      </p:sp>
      <p:sp>
        <p:nvSpPr>
          <p:cNvPr id="26" name="Rectangle 25">
            <a:extLst>
              <a:ext uri="{FF2B5EF4-FFF2-40B4-BE49-F238E27FC236}">
                <a16:creationId xmlns:a16="http://schemas.microsoft.com/office/drawing/2014/main" xmlns="" id="{B24B27D9-179F-4200-A11E-18140080B467}"/>
              </a:ext>
            </a:extLst>
          </p:cNvPr>
          <p:cNvSpPr/>
          <p:nvPr/>
        </p:nvSpPr>
        <p:spPr bwMode="gray">
          <a:xfrm>
            <a:off x="2452772" y="3226545"/>
            <a:ext cx="1763504" cy="782400"/>
          </a:xfrm>
          <a:prstGeom prst="rect">
            <a:avLst/>
          </a:pr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rPr>
              <a:t>Is the outbound interface the same as the </a:t>
            </a:r>
            <a:r>
              <a:rPr lang="en-US" sz="1100" b="1" dirty="0">
                <a:solidFill>
                  <a:srgbClr val="EC7061"/>
                </a:solidFill>
                <a:latin typeface="Huawei Sans" panose="020C0503030203020204" pitchFamily="34" charset="0"/>
              </a:rPr>
              <a:t>inbound interface</a:t>
            </a:r>
            <a:r>
              <a:rPr lang="en-US" sz="1100" dirty="0">
                <a:latin typeface="Huawei Sans" panose="020C0503030203020204" pitchFamily="34" charset="0"/>
              </a:rPr>
              <a:t> </a:t>
            </a:r>
            <a:r>
              <a:rPr lang="en-US" sz="1100" dirty="0">
                <a:solidFill>
                  <a:schemeClr val="tx1"/>
                </a:solidFill>
                <a:latin typeface="Huawei Sans" panose="020C0503030203020204" pitchFamily="34" charset="0"/>
              </a:rPr>
              <a:t>of the multicast packet?</a:t>
            </a:r>
          </a:p>
        </p:txBody>
      </p:sp>
      <p:cxnSp>
        <p:nvCxnSpPr>
          <p:cNvPr id="27" name="Straight Arrow Connector 26">
            <a:extLst>
              <a:ext uri="{FF2B5EF4-FFF2-40B4-BE49-F238E27FC236}">
                <a16:creationId xmlns:a16="http://schemas.microsoft.com/office/drawing/2014/main" xmlns="" id="{4EA64E48-5EDA-4920-91AD-211EFDD093ED}"/>
              </a:ext>
            </a:extLst>
          </p:cNvPr>
          <p:cNvCxnSpPr>
            <a:cxnSpLocks/>
            <a:stCxn id="26" idx="0"/>
            <a:endCxn id="15" idx="2"/>
          </p:cNvCxnSpPr>
          <p:nvPr/>
        </p:nvCxnSpPr>
        <p:spPr bwMode="gray">
          <a:xfrm flipV="1">
            <a:off x="3334524" y="2817162"/>
            <a:ext cx="0" cy="409383"/>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xmlns="" id="{7FDB1F49-5F72-49C2-92F0-1097CDC1E5DF}"/>
              </a:ext>
            </a:extLst>
          </p:cNvPr>
          <p:cNvCxnSpPr>
            <a:cxnSpLocks/>
            <a:stCxn id="38" idx="0"/>
            <a:endCxn id="26" idx="2"/>
          </p:cNvCxnSpPr>
          <p:nvPr/>
        </p:nvCxnSpPr>
        <p:spPr bwMode="gray">
          <a:xfrm flipV="1">
            <a:off x="3334524" y="4008945"/>
            <a:ext cx="0" cy="419302"/>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38" name="Rectangle 37">
            <a:extLst>
              <a:ext uri="{FF2B5EF4-FFF2-40B4-BE49-F238E27FC236}">
                <a16:creationId xmlns:a16="http://schemas.microsoft.com/office/drawing/2014/main" xmlns="" id="{6F4B06DD-E543-4AB9-ABD6-2EFFC59860DD}"/>
              </a:ext>
            </a:extLst>
          </p:cNvPr>
          <p:cNvSpPr/>
          <p:nvPr/>
        </p:nvSpPr>
        <p:spPr bwMode="gray">
          <a:xfrm>
            <a:off x="2452772" y="4428247"/>
            <a:ext cx="1763504" cy="587830"/>
          </a:xfrm>
          <a:prstGeom prst="rect">
            <a:avLst/>
          </a:pr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rPr>
              <a:t>The multicast packet was received from the </a:t>
            </a:r>
            <a:r>
              <a:rPr lang="en-US" sz="1100" b="1" dirty="0">
                <a:solidFill>
                  <a:srgbClr val="EC7061"/>
                </a:solidFill>
                <a:latin typeface="Huawei Sans" panose="020C0503030203020204" pitchFamily="34" charset="0"/>
              </a:rPr>
              <a:t>correct</a:t>
            </a:r>
            <a:r>
              <a:rPr lang="en-US" sz="1100" dirty="0">
                <a:latin typeface="Huawei Sans" panose="020C0503030203020204" pitchFamily="34" charset="0"/>
              </a:rPr>
              <a:t> </a:t>
            </a:r>
            <a:r>
              <a:rPr lang="en-US" sz="1100" dirty="0">
                <a:solidFill>
                  <a:schemeClr val="tx1"/>
                </a:solidFill>
                <a:latin typeface="Huawei Sans" panose="020C0503030203020204" pitchFamily="34" charset="0"/>
              </a:rPr>
              <a:t>interface.</a:t>
            </a:r>
          </a:p>
        </p:txBody>
      </p:sp>
      <p:sp>
        <p:nvSpPr>
          <p:cNvPr id="40" name="文本框 27">
            <a:extLst>
              <a:ext uri="{FF2B5EF4-FFF2-40B4-BE49-F238E27FC236}">
                <a16:creationId xmlns:a16="http://schemas.microsoft.com/office/drawing/2014/main" xmlns="" id="{81AA3C80-3B3F-4CBD-9E9D-DDE1A1909DC3}"/>
              </a:ext>
            </a:extLst>
          </p:cNvPr>
          <p:cNvSpPr txBox="1"/>
          <p:nvPr/>
        </p:nvSpPr>
        <p:spPr bwMode="gray">
          <a:xfrm>
            <a:off x="2811223" y="4026769"/>
            <a:ext cx="528146" cy="285614"/>
          </a:xfrm>
          <a:prstGeom prst="rect">
            <a:avLst/>
          </a:prstGeom>
          <a:noFill/>
          <a:ln w="9525">
            <a:noFill/>
            <a:miter lim="800000"/>
            <a:headEnd/>
            <a:tailEnd/>
          </a:ln>
        </p:spPr>
        <p:txBody>
          <a:bodyPr wrap="square" lIns="99980" tIns="49986" rIns="99980" bIns="49986" rtlCol="0" anchor="ctr">
            <a:noAutofit/>
          </a:bodyPr>
          <a:lstStyle/>
          <a:p>
            <a:pPr algn="ctr" defTabSz="1001649" eaLnBrk="0" fontAlgn="ctr" hangingPunct="0"/>
            <a:r>
              <a:rPr lang="en-US" sz="1100" dirty="0">
                <a:solidFill>
                  <a:srgbClr val="000000"/>
                </a:solidFill>
                <a:latin typeface="Huawei Sans" panose="020C0503030203020204" pitchFamily="34" charset="0"/>
                <a:ea typeface="+mn-ea"/>
                <a:cs typeface="Arial" pitchFamily="34" charset="0"/>
              </a:rPr>
              <a:t>Yes</a:t>
            </a:r>
          </a:p>
        </p:txBody>
      </p:sp>
      <p:cxnSp>
        <p:nvCxnSpPr>
          <p:cNvPr id="41" name="Straight Arrow Connector 40">
            <a:extLst>
              <a:ext uri="{FF2B5EF4-FFF2-40B4-BE49-F238E27FC236}">
                <a16:creationId xmlns:a16="http://schemas.microsoft.com/office/drawing/2014/main" xmlns="" id="{58286D1D-541F-439A-A985-F6DD72E0AD46}"/>
              </a:ext>
            </a:extLst>
          </p:cNvPr>
          <p:cNvCxnSpPr>
            <a:cxnSpLocks/>
            <a:stCxn id="51" idx="1"/>
            <a:endCxn id="26" idx="3"/>
          </p:cNvCxnSpPr>
          <p:nvPr/>
        </p:nvCxnSpPr>
        <p:spPr bwMode="gray">
          <a:xfrm flipH="1" flipV="1">
            <a:off x="4216276" y="3617745"/>
            <a:ext cx="427794" cy="2"/>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1" name="Rectangle 50">
            <a:extLst>
              <a:ext uri="{FF2B5EF4-FFF2-40B4-BE49-F238E27FC236}">
                <a16:creationId xmlns:a16="http://schemas.microsoft.com/office/drawing/2014/main" xmlns="" id="{EADA8A45-C8AD-4840-81B3-4CF77A932572}"/>
              </a:ext>
            </a:extLst>
          </p:cNvPr>
          <p:cNvSpPr/>
          <p:nvPr/>
        </p:nvSpPr>
        <p:spPr bwMode="gray">
          <a:xfrm>
            <a:off x="4644070" y="3226546"/>
            <a:ext cx="1457441" cy="782401"/>
          </a:xfrm>
          <a:prstGeom prst="rect">
            <a:avLst/>
          </a:pr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rPr>
              <a:t>The multicast packet was received from an </a:t>
            </a:r>
            <a:r>
              <a:rPr lang="en-US" sz="1100" b="1" dirty="0">
                <a:solidFill>
                  <a:srgbClr val="EC7061"/>
                </a:solidFill>
                <a:latin typeface="Huawei Sans" panose="020C0503030203020204" pitchFamily="34" charset="0"/>
              </a:rPr>
              <a:t>incorrect</a:t>
            </a:r>
            <a:r>
              <a:rPr lang="en-US" sz="1100" dirty="0">
                <a:latin typeface="Huawei Sans" panose="020C0503030203020204" pitchFamily="34" charset="0"/>
              </a:rPr>
              <a:t> </a:t>
            </a:r>
            <a:r>
              <a:rPr lang="en-US" sz="1100" dirty="0">
                <a:solidFill>
                  <a:schemeClr val="tx1"/>
                </a:solidFill>
                <a:latin typeface="Huawei Sans" panose="020C0503030203020204" pitchFamily="34" charset="0"/>
              </a:rPr>
              <a:t>interface.</a:t>
            </a:r>
          </a:p>
        </p:txBody>
      </p:sp>
      <p:sp>
        <p:nvSpPr>
          <p:cNvPr id="55" name="文本框 27">
            <a:extLst>
              <a:ext uri="{FF2B5EF4-FFF2-40B4-BE49-F238E27FC236}">
                <a16:creationId xmlns:a16="http://schemas.microsoft.com/office/drawing/2014/main" xmlns="" id="{5924CCC7-3726-4171-A543-6DF6C815D9BB}"/>
              </a:ext>
            </a:extLst>
          </p:cNvPr>
          <p:cNvSpPr txBox="1"/>
          <p:nvPr/>
        </p:nvSpPr>
        <p:spPr bwMode="gray">
          <a:xfrm>
            <a:off x="4118447" y="3363453"/>
            <a:ext cx="669955" cy="285614"/>
          </a:xfrm>
          <a:prstGeom prst="rect">
            <a:avLst/>
          </a:prstGeom>
          <a:noFill/>
          <a:ln w="9525">
            <a:noFill/>
            <a:miter lim="800000"/>
            <a:headEnd/>
            <a:tailEnd/>
          </a:ln>
        </p:spPr>
        <p:txBody>
          <a:bodyPr wrap="square" lIns="99980" tIns="49986" rIns="99980" bIns="49986" rtlCol="0" anchor="ctr">
            <a:noAutofit/>
          </a:bodyPr>
          <a:lstStyle/>
          <a:p>
            <a:pPr algn="ctr" defTabSz="1001649" eaLnBrk="0" fontAlgn="ctr" hangingPunct="0"/>
            <a:r>
              <a:rPr lang="en-US" sz="1100" dirty="0">
                <a:solidFill>
                  <a:srgbClr val="000000"/>
                </a:solidFill>
                <a:latin typeface="Huawei Sans" panose="020C0503030203020204" pitchFamily="34" charset="0"/>
                <a:ea typeface="+mn-ea"/>
                <a:cs typeface="Arial" pitchFamily="34" charset="0"/>
              </a:rPr>
              <a:t>No</a:t>
            </a:r>
          </a:p>
        </p:txBody>
      </p:sp>
      <p:sp>
        <p:nvSpPr>
          <p:cNvPr id="56" name="Rectangle 55">
            <a:extLst>
              <a:ext uri="{FF2B5EF4-FFF2-40B4-BE49-F238E27FC236}">
                <a16:creationId xmlns:a16="http://schemas.microsoft.com/office/drawing/2014/main" xmlns="" id="{F5406E87-D9C5-47D3-BA64-74D94F613E9A}"/>
              </a:ext>
            </a:extLst>
          </p:cNvPr>
          <p:cNvSpPr/>
          <p:nvPr/>
        </p:nvSpPr>
        <p:spPr bwMode="gray">
          <a:xfrm>
            <a:off x="439829" y="2178498"/>
            <a:ext cx="1266388" cy="524363"/>
          </a:xfrm>
          <a:prstGeom prst="rect">
            <a:avLst/>
          </a:pr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rPr>
              <a:t>A multicast data packet reaches a device.</a:t>
            </a:r>
          </a:p>
        </p:txBody>
      </p:sp>
      <p:cxnSp>
        <p:nvCxnSpPr>
          <p:cNvPr id="57" name="Straight Arrow Connector 56">
            <a:extLst>
              <a:ext uri="{FF2B5EF4-FFF2-40B4-BE49-F238E27FC236}">
                <a16:creationId xmlns:a16="http://schemas.microsoft.com/office/drawing/2014/main" xmlns="" id="{3294599C-01FA-42EB-A170-B01068136127}"/>
              </a:ext>
            </a:extLst>
          </p:cNvPr>
          <p:cNvCxnSpPr>
            <a:cxnSpLocks/>
            <a:stCxn id="15" idx="1"/>
            <a:endCxn id="56" idx="3"/>
          </p:cNvCxnSpPr>
          <p:nvPr/>
        </p:nvCxnSpPr>
        <p:spPr bwMode="gray">
          <a:xfrm flipH="1" flipV="1">
            <a:off x="1706217" y="2440680"/>
            <a:ext cx="746555" cy="1"/>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8" name="文本框 27">
            <a:extLst>
              <a:ext uri="{FF2B5EF4-FFF2-40B4-BE49-F238E27FC236}">
                <a16:creationId xmlns:a16="http://schemas.microsoft.com/office/drawing/2014/main" xmlns="" id="{980BA911-3E45-48FD-AD15-177565023D4A}"/>
              </a:ext>
            </a:extLst>
          </p:cNvPr>
          <p:cNvSpPr txBox="1"/>
          <p:nvPr/>
        </p:nvSpPr>
        <p:spPr bwMode="gray">
          <a:xfrm>
            <a:off x="1549650" y="1866964"/>
            <a:ext cx="1054774" cy="481198"/>
          </a:xfrm>
          <a:prstGeom prst="rect">
            <a:avLst/>
          </a:prstGeom>
          <a:noFill/>
          <a:ln w="9525">
            <a:noFill/>
            <a:miter lim="800000"/>
            <a:headEnd/>
            <a:tailEnd/>
          </a:ln>
        </p:spPr>
        <p:txBody>
          <a:bodyPr wrap="square" lIns="99980" tIns="49986" rIns="99980" bIns="49986" rtlCol="0" anchor="ctr">
            <a:noAutofit/>
          </a:bodyPr>
          <a:lstStyle/>
          <a:p>
            <a:pPr algn="ctr" defTabSz="1001649" eaLnBrk="0" fontAlgn="ctr" hangingPunct="0"/>
            <a:r>
              <a:rPr lang="en-US" sz="1100" dirty="0">
                <a:solidFill>
                  <a:srgbClr val="000000"/>
                </a:solidFill>
                <a:latin typeface="Huawei Sans" panose="020C0503030203020204" pitchFamily="34" charset="0"/>
                <a:ea typeface="方正兰亭黑简体" panose="02000000000000000000" pitchFamily="2" charset="-122"/>
                <a:cs typeface="Arial" pitchFamily="34" charset="0"/>
              </a:rPr>
              <a:t>Reads the source IP address.</a:t>
            </a:r>
          </a:p>
        </p:txBody>
      </p:sp>
      <p:cxnSp>
        <p:nvCxnSpPr>
          <p:cNvPr id="59" name="Straight Arrow Connector 58">
            <a:extLst>
              <a:ext uri="{FF2B5EF4-FFF2-40B4-BE49-F238E27FC236}">
                <a16:creationId xmlns:a16="http://schemas.microsoft.com/office/drawing/2014/main" xmlns="" id="{07E87447-35C1-483C-BE85-63DBD30D0E85}"/>
              </a:ext>
            </a:extLst>
          </p:cNvPr>
          <p:cNvCxnSpPr>
            <a:cxnSpLocks/>
            <a:stCxn id="61" idx="0"/>
            <a:endCxn id="51" idx="2"/>
          </p:cNvCxnSpPr>
          <p:nvPr/>
        </p:nvCxnSpPr>
        <p:spPr bwMode="gray">
          <a:xfrm flipV="1">
            <a:off x="5372789" y="4008947"/>
            <a:ext cx="2" cy="455783"/>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1" name="Rectangle 60">
            <a:extLst>
              <a:ext uri="{FF2B5EF4-FFF2-40B4-BE49-F238E27FC236}">
                <a16:creationId xmlns:a16="http://schemas.microsoft.com/office/drawing/2014/main" xmlns="" id="{6F0FC99E-1200-4992-BD66-8C10D5C22BFB}"/>
              </a:ext>
            </a:extLst>
          </p:cNvPr>
          <p:cNvSpPr/>
          <p:nvPr/>
        </p:nvSpPr>
        <p:spPr bwMode="gray">
          <a:xfrm>
            <a:off x="4739595" y="4464730"/>
            <a:ext cx="1266388" cy="433358"/>
          </a:xfrm>
          <a:prstGeom prst="rect">
            <a:avLst/>
          </a:pr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rPr>
              <a:t>Discards the multicast packet.</a:t>
            </a:r>
          </a:p>
        </p:txBody>
      </p:sp>
      <p:cxnSp>
        <p:nvCxnSpPr>
          <p:cNvPr id="65" name="Straight Arrow Connector 64">
            <a:extLst>
              <a:ext uri="{FF2B5EF4-FFF2-40B4-BE49-F238E27FC236}">
                <a16:creationId xmlns:a16="http://schemas.microsoft.com/office/drawing/2014/main" xmlns="" id="{E774DCF1-1C56-4285-94CE-DD41107E5E28}"/>
              </a:ext>
            </a:extLst>
          </p:cNvPr>
          <p:cNvCxnSpPr>
            <a:cxnSpLocks/>
            <a:stCxn id="66" idx="0"/>
            <a:endCxn id="38" idx="2"/>
          </p:cNvCxnSpPr>
          <p:nvPr/>
        </p:nvCxnSpPr>
        <p:spPr bwMode="gray">
          <a:xfrm flipV="1">
            <a:off x="3334524" y="5016077"/>
            <a:ext cx="0" cy="573583"/>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6" name="Rectangle 65">
            <a:extLst>
              <a:ext uri="{FF2B5EF4-FFF2-40B4-BE49-F238E27FC236}">
                <a16:creationId xmlns:a16="http://schemas.microsoft.com/office/drawing/2014/main" xmlns="" id="{9CCFFC55-A811-4DFB-AB49-62BD750444BD}"/>
              </a:ext>
            </a:extLst>
          </p:cNvPr>
          <p:cNvSpPr/>
          <p:nvPr/>
        </p:nvSpPr>
        <p:spPr bwMode="gray">
          <a:xfrm>
            <a:off x="2701330" y="5589660"/>
            <a:ext cx="1266388" cy="433358"/>
          </a:xfrm>
          <a:prstGeom prst="rect">
            <a:avLst/>
          </a:pr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rPr>
              <a:t>Accepts the multicast packet.</a:t>
            </a:r>
          </a:p>
        </p:txBody>
      </p:sp>
      <p:pic>
        <p:nvPicPr>
          <p:cNvPr id="70" name="图片 38" descr="PC.png">
            <a:extLst>
              <a:ext uri="{FF2B5EF4-FFF2-40B4-BE49-F238E27FC236}">
                <a16:creationId xmlns:a16="http://schemas.microsoft.com/office/drawing/2014/main" xmlns="" id="{DE10B5F8-0C34-4F92-99C0-2B462DED0105}"/>
              </a:ext>
            </a:extLst>
          </p:cNvPr>
          <p:cNvPicPr>
            <a:picLocks noChangeAspect="1"/>
          </p:cNvPicPr>
          <p:nvPr/>
        </p:nvPicPr>
        <p:blipFill>
          <a:blip r:embed="rId3" cstate="print"/>
          <a:stretch>
            <a:fillRect/>
          </a:stretch>
        </p:blipFill>
        <p:spPr bwMode="gray">
          <a:xfrm>
            <a:off x="9693284" y="4269186"/>
            <a:ext cx="544104" cy="385259"/>
          </a:xfrm>
          <a:prstGeom prst="rect">
            <a:avLst/>
          </a:prstGeom>
        </p:spPr>
      </p:pic>
      <p:pic>
        <p:nvPicPr>
          <p:cNvPr id="71" name="图片 66" descr="交换机.png">
            <a:extLst>
              <a:ext uri="{FF2B5EF4-FFF2-40B4-BE49-F238E27FC236}">
                <a16:creationId xmlns:a16="http://schemas.microsoft.com/office/drawing/2014/main" xmlns="" id="{37D7CC2E-04B7-4540-8DEA-7827DB770C69}"/>
              </a:ext>
            </a:extLst>
          </p:cNvPr>
          <p:cNvPicPr>
            <a:picLocks noChangeAspect="1"/>
          </p:cNvPicPr>
          <p:nvPr/>
        </p:nvPicPr>
        <p:blipFill>
          <a:blip r:embed="rId4" cstate="print"/>
          <a:stretch>
            <a:fillRect/>
          </a:stretch>
        </p:blipFill>
        <p:spPr bwMode="gray">
          <a:xfrm>
            <a:off x="7398958" y="2301737"/>
            <a:ext cx="540000" cy="441817"/>
          </a:xfrm>
          <a:prstGeom prst="rect">
            <a:avLst/>
          </a:prstGeom>
        </p:spPr>
      </p:pic>
      <p:pic>
        <p:nvPicPr>
          <p:cNvPr id="72" name="Picture 12" descr="E:\2016.01\1.12 扁平化图标\蓝色\AR-蓝色最新-40.png">
            <a:extLst>
              <a:ext uri="{FF2B5EF4-FFF2-40B4-BE49-F238E27FC236}">
                <a16:creationId xmlns:a16="http://schemas.microsoft.com/office/drawing/2014/main" xmlns="" id="{73EFAEC9-C51A-40DF-A2AE-BAED1725D611}"/>
              </a:ext>
            </a:extLst>
          </p:cNvPr>
          <p:cNvPicPr>
            <a:picLocks noChangeAspect="1" noChangeArrowheads="1"/>
          </p:cNvPicPr>
          <p:nvPr/>
        </p:nvPicPr>
        <p:blipFill>
          <a:blip r:embed="rId5" cstate="print"/>
          <a:srcRect/>
          <a:stretch>
            <a:fillRect/>
          </a:stretch>
        </p:blipFill>
        <p:spPr bwMode="gray">
          <a:xfrm>
            <a:off x="9695336" y="3120533"/>
            <a:ext cx="540000" cy="441818"/>
          </a:xfrm>
          <a:prstGeom prst="rect">
            <a:avLst/>
          </a:prstGeom>
          <a:noFill/>
        </p:spPr>
      </p:pic>
      <p:pic>
        <p:nvPicPr>
          <p:cNvPr id="82" name="Picture 81" descr="E:\2016.01\1.12 扁平化图标\蓝色\AR-蓝色最新-40.png">
            <a:extLst>
              <a:ext uri="{FF2B5EF4-FFF2-40B4-BE49-F238E27FC236}">
                <a16:creationId xmlns:a16="http://schemas.microsoft.com/office/drawing/2014/main" xmlns="" id="{CA5A842F-9E8B-4EEC-9746-685CF871019D}"/>
              </a:ext>
            </a:extLst>
          </p:cNvPr>
          <p:cNvPicPr>
            <a:picLocks noChangeAspect="1" noChangeArrowheads="1"/>
          </p:cNvPicPr>
          <p:nvPr/>
        </p:nvPicPr>
        <p:blipFill>
          <a:blip r:embed="rId5" cstate="print"/>
          <a:srcRect/>
          <a:stretch>
            <a:fillRect/>
          </a:stretch>
        </p:blipFill>
        <p:spPr bwMode="gray">
          <a:xfrm>
            <a:off x="8773968" y="2300888"/>
            <a:ext cx="540000" cy="441818"/>
          </a:xfrm>
          <a:prstGeom prst="rect">
            <a:avLst/>
          </a:prstGeom>
          <a:noFill/>
        </p:spPr>
      </p:pic>
      <p:pic>
        <p:nvPicPr>
          <p:cNvPr id="83" name="Picture 82" descr="E:\2016.01\1.12 扁平化图标\蓝色\AR-蓝色最新-40.png">
            <a:extLst>
              <a:ext uri="{FF2B5EF4-FFF2-40B4-BE49-F238E27FC236}">
                <a16:creationId xmlns:a16="http://schemas.microsoft.com/office/drawing/2014/main" xmlns="" id="{4A431FA6-AEFD-4035-98BE-5ADEC85E188A}"/>
              </a:ext>
            </a:extLst>
          </p:cNvPr>
          <p:cNvPicPr>
            <a:picLocks noChangeAspect="1" noChangeArrowheads="1"/>
          </p:cNvPicPr>
          <p:nvPr/>
        </p:nvPicPr>
        <p:blipFill>
          <a:blip r:embed="rId5" cstate="print"/>
          <a:srcRect/>
          <a:stretch>
            <a:fillRect/>
          </a:stretch>
        </p:blipFill>
        <p:spPr bwMode="gray">
          <a:xfrm>
            <a:off x="10613725" y="2300888"/>
            <a:ext cx="540000" cy="441818"/>
          </a:xfrm>
          <a:prstGeom prst="rect">
            <a:avLst/>
          </a:prstGeom>
          <a:noFill/>
        </p:spPr>
      </p:pic>
      <p:cxnSp>
        <p:nvCxnSpPr>
          <p:cNvPr id="85" name="直接连接符 12">
            <a:extLst>
              <a:ext uri="{FF2B5EF4-FFF2-40B4-BE49-F238E27FC236}">
                <a16:creationId xmlns:a16="http://schemas.microsoft.com/office/drawing/2014/main" xmlns="" id="{82E9A66B-841C-4C20-95C2-0F83CB5B511F}"/>
              </a:ext>
            </a:extLst>
          </p:cNvPr>
          <p:cNvCxnSpPr>
            <a:cxnSpLocks/>
            <a:stCxn id="71" idx="3"/>
            <a:endCxn id="82" idx="1"/>
          </p:cNvCxnSpPr>
          <p:nvPr/>
        </p:nvCxnSpPr>
        <p:spPr bwMode="gray">
          <a:xfrm flipV="1">
            <a:off x="7938958" y="2521797"/>
            <a:ext cx="835010" cy="849"/>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6" name="直接连接符 12">
            <a:extLst>
              <a:ext uri="{FF2B5EF4-FFF2-40B4-BE49-F238E27FC236}">
                <a16:creationId xmlns:a16="http://schemas.microsoft.com/office/drawing/2014/main" xmlns="" id="{835D0854-E76A-4E1A-84FC-E24B3E431D8E}"/>
              </a:ext>
            </a:extLst>
          </p:cNvPr>
          <p:cNvCxnSpPr>
            <a:cxnSpLocks/>
            <a:stCxn id="83" idx="2"/>
            <a:endCxn id="72" idx="3"/>
          </p:cNvCxnSpPr>
          <p:nvPr/>
        </p:nvCxnSpPr>
        <p:spPr bwMode="gray">
          <a:xfrm flipH="1">
            <a:off x="10235336" y="2742706"/>
            <a:ext cx="648389" cy="59873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8" name="直接连接符 12">
            <a:extLst>
              <a:ext uri="{FF2B5EF4-FFF2-40B4-BE49-F238E27FC236}">
                <a16:creationId xmlns:a16="http://schemas.microsoft.com/office/drawing/2014/main" xmlns="" id="{EC4E2FED-8FA5-408E-8B78-F2BA60B74791}"/>
              </a:ext>
            </a:extLst>
          </p:cNvPr>
          <p:cNvCxnSpPr>
            <a:cxnSpLocks/>
            <a:stCxn id="82" idx="2"/>
            <a:endCxn id="72" idx="1"/>
          </p:cNvCxnSpPr>
          <p:nvPr/>
        </p:nvCxnSpPr>
        <p:spPr bwMode="gray">
          <a:xfrm>
            <a:off x="9043968" y="2742706"/>
            <a:ext cx="651368" cy="59873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9" name="直接连接符 12">
            <a:extLst>
              <a:ext uri="{FF2B5EF4-FFF2-40B4-BE49-F238E27FC236}">
                <a16:creationId xmlns:a16="http://schemas.microsoft.com/office/drawing/2014/main" xmlns="" id="{32B2E5F6-0813-4A76-A9FA-C669B49F9396}"/>
              </a:ext>
            </a:extLst>
          </p:cNvPr>
          <p:cNvCxnSpPr>
            <a:cxnSpLocks/>
            <a:stCxn id="70" idx="0"/>
            <a:endCxn id="72" idx="2"/>
          </p:cNvCxnSpPr>
          <p:nvPr/>
        </p:nvCxnSpPr>
        <p:spPr bwMode="gray">
          <a:xfrm flipV="1">
            <a:off x="9965336" y="3562351"/>
            <a:ext cx="0" cy="706835"/>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90" name="文本框 27">
            <a:extLst>
              <a:ext uri="{FF2B5EF4-FFF2-40B4-BE49-F238E27FC236}">
                <a16:creationId xmlns:a16="http://schemas.microsoft.com/office/drawing/2014/main" xmlns="" id="{78B06F0B-D7B6-4C53-A162-20A311484BAA}"/>
              </a:ext>
            </a:extLst>
          </p:cNvPr>
          <p:cNvSpPr txBox="1"/>
          <p:nvPr/>
        </p:nvSpPr>
        <p:spPr bwMode="gray">
          <a:xfrm>
            <a:off x="7191780" y="1867071"/>
            <a:ext cx="1005219" cy="470280"/>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ea typeface="+mn-ea"/>
                <a:cs typeface="Arial" pitchFamily="34" charset="0"/>
              </a:rPr>
              <a:t>Multicast source S1</a:t>
            </a:r>
          </a:p>
        </p:txBody>
      </p:sp>
      <p:sp>
        <p:nvSpPr>
          <p:cNvPr id="91" name="Oval 41">
            <a:extLst>
              <a:ext uri="{FF2B5EF4-FFF2-40B4-BE49-F238E27FC236}">
                <a16:creationId xmlns:a16="http://schemas.microsoft.com/office/drawing/2014/main" xmlns="" id="{6799C9E2-BDA3-4039-9D34-B8AC801D079A}"/>
              </a:ext>
            </a:extLst>
          </p:cNvPr>
          <p:cNvSpPr>
            <a:spLocks noChangeAspect="1"/>
          </p:cNvSpPr>
          <p:nvPr/>
        </p:nvSpPr>
        <p:spPr bwMode="gray">
          <a:xfrm>
            <a:off x="8969712" y="264806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100" b="1" dirty="0">
              <a:solidFill>
                <a:prstClr val="black"/>
              </a:solidFill>
              <a:latin typeface="Huawei Sans" panose="020C0503030203020204" pitchFamily="34" charset="0"/>
            </a:endParaRPr>
          </a:p>
        </p:txBody>
      </p:sp>
      <p:sp>
        <p:nvSpPr>
          <p:cNvPr id="92" name="Oval 41">
            <a:extLst>
              <a:ext uri="{FF2B5EF4-FFF2-40B4-BE49-F238E27FC236}">
                <a16:creationId xmlns:a16="http://schemas.microsoft.com/office/drawing/2014/main" xmlns="" id="{2889D8F7-1E57-4AB7-9DE8-43EE70031969}"/>
              </a:ext>
            </a:extLst>
          </p:cNvPr>
          <p:cNvSpPr>
            <a:spLocks noChangeAspect="1"/>
          </p:cNvSpPr>
          <p:nvPr/>
        </p:nvSpPr>
        <p:spPr bwMode="gray">
          <a:xfrm>
            <a:off x="9615705" y="325652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100" b="1" dirty="0">
              <a:solidFill>
                <a:prstClr val="black"/>
              </a:solidFill>
              <a:latin typeface="Huawei Sans" panose="020C0503030203020204" pitchFamily="34" charset="0"/>
            </a:endParaRPr>
          </a:p>
        </p:txBody>
      </p:sp>
      <p:sp>
        <p:nvSpPr>
          <p:cNvPr id="93" name="Oval 41">
            <a:extLst>
              <a:ext uri="{FF2B5EF4-FFF2-40B4-BE49-F238E27FC236}">
                <a16:creationId xmlns:a16="http://schemas.microsoft.com/office/drawing/2014/main" xmlns="" id="{6BC6400D-2F57-4416-80EC-1B218613E8B9}"/>
              </a:ext>
            </a:extLst>
          </p:cNvPr>
          <p:cNvSpPr>
            <a:spLocks noChangeAspect="1"/>
          </p:cNvSpPr>
          <p:nvPr/>
        </p:nvSpPr>
        <p:spPr bwMode="gray">
          <a:xfrm>
            <a:off x="10155706" y="3251939"/>
            <a:ext cx="159261" cy="159261"/>
          </a:xfrm>
          <a:prstGeom prst="ellipse">
            <a:avLst/>
          </a:prstGeom>
          <a:pattFill prst="dkUpDiag">
            <a:fgClr>
              <a:srgbClr val="EC7061"/>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100" b="1" dirty="0">
              <a:solidFill>
                <a:prstClr val="black"/>
              </a:solidFill>
              <a:latin typeface="Huawei Sans" panose="020C0503030203020204" pitchFamily="34" charset="0"/>
            </a:endParaRPr>
          </a:p>
        </p:txBody>
      </p:sp>
      <p:sp>
        <p:nvSpPr>
          <p:cNvPr id="95" name="Oval 41">
            <a:extLst>
              <a:ext uri="{FF2B5EF4-FFF2-40B4-BE49-F238E27FC236}">
                <a16:creationId xmlns:a16="http://schemas.microsoft.com/office/drawing/2014/main" xmlns="" id="{DB7A64CE-26E9-40C0-9505-9472FE7F18E4}"/>
              </a:ext>
            </a:extLst>
          </p:cNvPr>
          <p:cNvSpPr>
            <a:spLocks noChangeAspect="1"/>
          </p:cNvSpPr>
          <p:nvPr/>
        </p:nvSpPr>
        <p:spPr bwMode="gray">
          <a:xfrm>
            <a:off x="10804094" y="264118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100" b="1" dirty="0">
              <a:solidFill>
                <a:prstClr val="black"/>
              </a:solidFill>
              <a:latin typeface="Huawei Sans" panose="020C0503030203020204" pitchFamily="34" charset="0"/>
            </a:endParaRPr>
          </a:p>
        </p:txBody>
      </p:sp>
      <p:sp>
        <p:nvSpPr>
          <p:cNvPr id="96" name="TextBox 95">
            <a:extLst>
              <a:ext uri="{FF2B5EF4-FFF2-40B4-BE49-F238E27FC236}">
                <a16:creationId xmlns:a16="http://schemas.microsoft.com/office/drawing/2014/main" xmlns="" id="{6D6CB8BA-15E1-4FBF-8E88-7316D2A25D98}"/>
              </a:ext>
            </a:extLst>
          </p:cNvPr>
          <p:cNvSpPr txBox="1"/>
          <p:nvPr/>
        </p:nvSpPr>
        <p:spPr bwMode="gray">
          <a:xfrm>
            <a:off x="8796497" y="2787515"/>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IF2</a:t>
            </a:r>
          </a:p>
        </p:txBody>
      </p:sp>
      <p:sp>
        <p:nvSpPr>
          <p:cNvPr id="97" name="TextBox 96">
            <a:extLst>
              <a:ext uri="{FF2B5EF4-FFF2-40B4-BE49-F238E27FC236}">
                <a16:creationId xmlns:a16="http://schemas.microsoft.com/office/drawing/2014/main" xmlns="" id="{8B635B81-9858-4ED0-9EE2-10B7ECC9DBF9}"/>
              </a:ext>
            </a:extLst>
          </p:cNvPr>
          <p:cNvSpPr txBox="1"/>
          <p:nvPr/>
        </p:nvSpPr>
        <p:spPr bwMode="gray">
          <a:xfrm>
            <a:off x="10685594" y="2793221"/>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IF2</a:t>
            </a:r>
          </a:p>
        </p:txBody>
      </p:sp>
      <p:sp>
        <p:nvSpPr>
          <p:cNvPr id="99" name="TextBox 98">
            <a:extLst>
              <a:ext uri="{FF2B5EF4-FFF2-40B4-BE49-F238E27FC236}">
                <a16:creationId xmlns:a16="http://schemas.microsoft.com/office/drawing/2014/main" xmlns="" id="{8FAD5347-2DA9-4E81-8F82-2F9EEF128BF6}"/>
              </a:ext>
            </a:extLst>
          </p:cNvPr>
          <p:cNvSpPr txBox="1"/>
          <p:nvPr/>
        </p:nvSpPr>
        <p:spPr bwMode="gray">
          <a:xfrm>
            <a:off x="9287839" y="3234114"/>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IF1</a:t>
            </a:r>
          </a:p>
        </p:txBody>
      </p:sp>
      <p:sp>
        <p:nvSpPr>
          <p:cNvPr id="100" name="TextBox 99">
            <a:extLst>
              <a:ext uri="{FF2B5EF4-FFF2-40B4-BE49-F238E27FC236}">
                <a16:creationId xmlns:a16="http://schemas.microsoft.com/office/drawing/2014/main" xmlns="" id="{7AE4C763-C5D8-413C-A5C8-4C5DF042941D}"/>
              </a:ext>
            </a:extLst>
          </p:cNvPr>
          <p:cNvSpPr txBox="1"/>
          <p:nvPr/>
        </p:nvSpPr>
        <p:spPr bwMode="gray">
          <a:xfrm>
            <a:off x="10283191" y="3193069"/>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IF2</a:t>
            </a:r>
          </a:p>
        </p:txBody>
      </p:sp>
      <p:sp>
        <p:nvSpPr>
          <p:cNvPr id="102" name="TextBox 101">
            <a:extLst>
              <a:ext uri="{FF2B5EF4-FFF2-40B4-BE49-F238E27FC236}">
                <a16:creationId xmlns:a16="http://schemas.microsoft.com/office/drawing/2014/main" xmlns="" id="{87D142F8-2512-438E-8BFA-25848466ADF1}"/>
              </a:ext>
            </a:extLst>
          </p:cNvPr>
          <p:cNvSpPr txBox="1"/>
          <p:nvPr/>
        </p:nvSpPr>
        <p:spPr bwMode="gray">
          <a:xfrm>
            <a:off x="8822431" y="2052113"/>
            <a:ext cx="452368" cy="276999"/>
          </a:xfrm>
          <a:prstGeom prst="rect">
            <a:avLst/>
          </a:prstGeom>
          <a:noFill/>
        </p:spPr>
        <p:txBody>
          <a:bodyPr wrap="square" rtlCol="0">
            <a:noAutofit/>
          </a:bodyPr>
          <a:lstStyle/>
          <a:p>
            <a:pPr fontAlgn="ctr"/>
            <a:r>
              <a:rPr lang="en-US" sz="1200" dirty="0">
                <a:latin typeface="Huawei Sans" panose="020C0503030203020204" pitchFamily="34" charset="0"/>
              </a:rPr>
              <a:t>RT1</a:t>
            </a:r>
          </a:p>
        </p:txBody>
      </p:sp>
      <p:sp>
        <p:nvSpPr>
          <p:cNvPr id="103" name="TextBox 102">
            <a:extLst>
              <a:ext uri="{FF2B5EF4-FFF2-40B4-BE49-F238E27FC236}">
                <a16:creationId xmlns:a16="http://schemas.microsoft.com/office/drawing/2014/main" xmlns="" id="{675DCA33-B35D-469F-B4C6-79252DFA7252}"/>
              </a:ext>
            </a:extLst>
          </p:cNvPr>
          <p:cNvSpPr txBox="1"/>
          <p:nvPr/>
        </p:nvSpPr>
        <p:spPr bwMode="gray">
          <a:xfrm>
            <a:off x="10651639" y="2050239"/>
            <a:ext cx="452368" cy="276999"/>
          </a:xfrm>
          <a:prstGeom prst="rect">
            <a:avLst/>
          </a:prstGeom>
          <a:noFill/>
        </p:spPr>
        <p:txBody>
          <a:bodyPr wrap="square" rtlCol="0">
            <a:noAutofit/>
          </a:bodyPr>
          <a:lstStyle/>
          <a:p>
            <a:pPr fontAlgn="ctr"/>
            <a:r>
              <a:rPr lang="en-US" sz="1200" dirty="0">
                <a:latin typeface="Huawei Sans" panose="020C0503030203020204" pitchFamily="34" charset="0"/>
              </a:rPr>
              <a:t>RT2</a:t>
            </a:r>
          </a:p>
        </p:txBody>
      </p:sp>
      <p:sp>
        <p:nvSpPr>
          <p:cNvPr id="105" name="TextBox 104">
            <a:extLst>
              <a:ext uri="{FF2B5EF4-FFF2-40B4-BE49-F238E27FC236}">
                <a16:creationId xmlns:a16="http://schemas.microsoft.com/office/drawing/2014/main" xmlns="" id="{A3C755A6-6A77-44B9-B487-EFBC4A7F5229}"/>
              </a:ext>
            </a:extLst>
          </p:cNvPr>
          <p:cNvSpPr txBox="1"/>
          <p:nvPr/>
        </p:nvSpPr>
        <p:spPr bwMode="gray">
          <a:xfrm>
            <a:off x="9745037" y="2859880"/>
            <a:ext cx="452368" cy="276999"/>
          </a:xfrm>
          <a:prstGeom prst="rect">
            <a:avLst/>
          </a:prstGeom>
          <a:noFill/>
        </p:spPr>
        <p:txBody>
          <a:bodyPr wrap="square" rtlCol="0">
            <a:noAutofit/>
          </a:bodyPr>
          <a:lstStyle/>
          <a:p>
            <a:pPr fontAlgn="ctr"/>
            <a:r>
              <a:rPr lang="en-US" sz="1200" dirty="0">
                <a:latin typeface="Huawei Sans" panose="020C0503030203020204" pitchFamily="34" charset="0"/>
              </a:rPr>
              <a:t>RT3</a:t>
            </a:r>
          </a:p>
        </p:txBody>
      </p:sp>
      <p:cxnSp>
        <p:nvCxnSpPr>
          <p:cNvPr id="106" name="Straight Arrow Connector 105">
            <a:extLst>
              <a:ext uri="{FF2B5EF4-FFF2-40B4-BE49-F238E27FC236}">
                <a16:creationId xmlns:a16="http://schemas.microsoft.com/office/drawing/2014/main" xmlns="" id="{25D30007-4399-4CDE-8390-FF226E8A8C64}"/>
              </a:ext>
            </a:extLst>
          </p:cNvPr>
          <p:cNvCxnSpPr>
            <a:cxnSpLocks/>
          </p:cNvCxnSpPr>
          <p:nvPr/>
        </p:nvCxnSpPr>
        <p:spPr bwMode="gray">
          <a:xfrm flipH="1">
            <a:off x="10457053" y="2931352"/>
            <a:ext cx="314818" cy="317843"/>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107" name="Straight Arrow Connector 106">
            <a:extLst>
              <a:ext uri="{FF2B5EF4-FFF2-40B4-BE49-F238E27FC236}">
                <a16:creationId xmlns:a16="http://schemas.microsoft.com/office/drawing/2014/main" xmlns="" id="{2BBEA3A6-8DD2-4EEA-B88A-2B8AD29D00B5}"/>
              </a:ext>
            </a:extLst>
          </p:cNvPr>
          <p:cNvCxnSpPr>
            <a:cxnSpLocks/>
          </p:cNvCxnSpPr>
          <p:nvPr/>
        </p:nvCxnSpPr>
        <p:spPr bwMode="gray">
          <a:xfrm>
            <a:off x="7997083" y="2610910"/>
            <a:ext cx="718760"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08" name="Straight Arrow Connector 107">
            <a:extLst>
              <a:ext uri="{FF2B5EF4-FFF2-40B4-BE49-F238E27FC236}">
                <a16:creationId xmlns:a16="http://schemas.microsoft.com/office/drawing/2014/main" xmlns="" id="{C619618E-1149-4EB8-9BE5-238A9FBCA70B}"/>
              </a:ext>
            </a:extLst>
          </p:cNvPr>
          <p:cNvCxnSpPr>
            <a:cxnSpLocks/>
          </p:cNvCxnSpPr>
          <p:nvPr/>
        </p:nvCxnSpPr>
        <p:spPr bwMode="gray">
          <a:xfrm flipH="1" flipV="1">
            <a:off x="9136886" y="2903895"/>
            <a:ext cx="352513" cy="352690"/>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09" name="文本框 27">
            <a:extLst>
              <a:ext uri="{FF2B5EF4-FFF2-40B4-BE49-F238E27FC236}">
                <a16:creationId xmlns:a16="http://schemas.microsoft.com/office/drawing/2014/main" xmlns="" id="{845C352C-C73C-4FAD-B142-448A2E00DD25}"/>
              </a:ext>
            </a:extLst>
          </p:cNvPr>
          <p:cNvSpPr txBox="1"/>
          <p:nvPr/>
        </p:nvSpPr>
        <p:spPr bwMode="gray">
          <a:xfrm>
            <a:off x="9326885" y="4699029"/>
            <a:ext cx="1273921" cy="48046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ea typeface="+mn-ea"/>
                <a:cs typeface="Arial" pitchFamily="34" charset="0"/>
              </a:rPr>
              <a:t>Multicast group member</a:t>
            </a:r>
          </a:p>
        </p:txBody>
      </p:sp>
      <p:sp>
        <p:nvSpPr>
          <p:cNvPr id="110" name="文本框 27">
            <a:extLst>
              <a:ext uri="{FF2B5EF4-FFF2-40B4-BE49-F238E27FC236}">
                <a16:creationId xmlns:a16="http://schemas.microsoft.com/office/drawing/2014/main" xmlns="" id="{0E3BC9A3-C4FD-4EF9-A7A9-AB0CBA57FA83}"/>
              </a:ext>
            </a:extLst>
          </p:cNvPr>
          <p:cNvSpPr txBox="1"/>
          <p:nvPr/>
        </p:nvSpPr>
        <p:spPr bwMode="gray">
          <a:xfrm>
            <a:off x="10201190" y="4223377"/>
            <a:ext cx="1222719" cy="470280"/>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ea typeface="+mn-ea"/>
                <a:cs typeface="Arial" pitchFamily="34" charset="0"/>
              </a:rPr>
              <a:t>Joins multicast group G1.</a:t>
            </a:r>
          </a:p>
        </p:txBody>
      </p:sp>
      <p:cxnSp>
        <p:nvCxnSpPr>
          <p:cNvPr id="112" name="直接连接符 12">
            <a:extLst>
              <a:ext uri="{FF2B5EF4-FFF2-40B4-BE49-F238E27FC236}">
                <a16:creationId xmlns:a16="http://schemas.microsoft.com/office/drawing/2014/main" xmlns="" id="{1DE489AC-E902-430C-A4A7-CD326AE8174B}"/>
              </a:ext>
            </a:extLst>
          </p:cNvPr>
          <p:cNvCxnSpPr>
            <a:cxnSpLocks/>
            <a:stCxn id="82" idx="3"/>
            <a:endCxn id="83" idx="1"/>
          </p:cNvCxnSpPr>
          <p:nvPr/>
        </p:nvCxnSpPr>
        <p:spPr bwMode="gray">
          <a:xfrm>
            <a:off x="9313968" y="2521797"/>
            <a:ext cx="1299757"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3" name="Straight Arrow Connector 112">
            <a:extLst>
              <a:ext uri="{FF2B5EF4-FFF2-40B4-BE49-F238E27FC236}">
                <a16:creationId xmlns:a16="http://schemas.microsoft.com/office/drawing/2014/main" xmlns="" id="{7DD5ED93-3752-4421-ABC3-86A5AC7C7517}"/>
              </a:ext>
            </a:extLst>
          </p:cNvPr>
          <p:cNvCxnSpPr>
            <a:cxnSpLocks/>
          </p:cNvCxnSpPr>
          <p:nvPr/>
        </p:nvCxnSpPr>
        <p:spPr bwMode="gray">
          <a:xfrm>
            <a:off x="9558934" y="2434109"/>
            <a:ext cx="772799"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114" name="Oval 41">
            <a:extLst>
              <a:ext uri="{FF2B5EF4-FFF2-40B4-BE49-F238E27FC236}">
                <a16:creationId xmlns:a16="http://schemas.microsoft.com/office/drawing/2014/main" xmlns="" id="{75FC915C-24A0-4D39-90FF-3E4CE2A210C1}"/>
              </a:ext>
            </a:extLst>
          </p:cNvPr>
          <p:cNvSpPr>
            <a:spLocks noChangeAspect="1"/>
          </p:cNvSpPr>
          <p:nvPr/>
        </p:nvSpPr>
        <p:spPr bwMode="gray">
          <a:xfrm>
            <a:off x="9204881" y="245649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100" b="1" dirty="0">
              <a:solidFill>
                <a:prstClr val="black"/>
              </a:solidFill>
              <a:latin typeface="Huawei Sans" panose="020C0503030203020204" pitchFamily="34" charset="0"/>
            </a:endParaRPr>
          </a:p>
        </p:txBody>
      </p:sp>
      <p:sp>
        <p:nvSpPr>
          <p:cNvPr id="115" name="Oval 41">
            <a:extLst>
              <a:ext uri="{FF2B5EF4-FFF2-40B4-BE49-F238E27FC236}">
                <a16:creationId xmlns:a16="http://schemas.microsoft.com/office/drawing/2014/main" xmlns="" id="{8BE43240-517C-4D4E-B82F-BBFC5FC4210E}"/>
              </a:ext>
            </a:extLst>
          </p:cNvPr>
          <p:cNvSpPr>
            <a:spLocks noChangeAspect="1"/>
          </p:cNvSpPr>
          <p:nvPr/>
        </p:nvSpPr>
        <p:spPr bwMode="gray">
          <a:xfrm>
            <a:off x="10542096" y="245164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100" b="1" dirty="0">
              <a:solidFill>
                <a:prstClr val="black"/>
              </a:solidFill>
              <a:latin typeface="Huawei Sans" panose="020C0503030203020204" pitchFamily="34" charset="0"/>
            </a:endParaRPr>
          </a:p>
        </p:txBody>
      </p:sp>
      <p:sp>
        <p:nvSpPr>
          <p:cNvPr id="116" name="TextBox 115">
            <a:extLst>
              <a:ext uri="{FF2B5EF4-FFF2-40B4-BE49-F238E27FC236}">
                <a16:creationId xmlns:a16="http://schemas.microsoft.com/office/drawing/2014/main" xmlns="" id="{8CD39ABB-52C3-4BBC-AF84-5673508BC12C}"/>
              </a:ext>
            </a:extLst>
          </p:cNvPr>
          <p:cNvSpPr txBox="1"/>
          <p:nvPr/>
        </p:nvSpPr>
        <p:spPr bwMode="gray">
          <a:xfrm>
            <a:off x="9250837" y="2215230"/>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IF1</a:t>
            </a:r>
          </a:p>
        </p:txBody>
      </p:sp>
      <p:sp>
        <p:nvSpPr>
          <p:cNvPr id="117" name="TextBox 116">
            <a:extLst>
              <a:ext uri="{FF2B5EF4-FFF2-40B4-BE49-F238E27FC236}">
                <a16:creationId xmlns:a16="http://schemas.microsoft.com/office/drawing/2014/main" xmlns="" id="{58A956BA-D3B9-4BD5-A290-9BB80011A532}"/>
              </a:ext>
            </a:extLst>
          </p:cNvPr>
          <p:cNvSpPr txBox="1"/>
          <p:nvPr/>
        </p:nvSpPr>
        <p:spPr bwMode="gray">
          <a:xfrm>
            <a:off x="10289332" y="2230226"/>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IF1</a:t>
            </a:r>
          </a:p>
        </p:txBody>
      </p:sp>
      <p:cxnSp>
        <p:nvCxnSpPr>
          <p:cNvPr id="118" name="Straight Arrow Connector 117">
            <a:extLst>
              <a:ext uri="{FF2B5EF4-FFF2-40B4-BE49-F238E27FC236}">
                <a16:creationId xmlns:a16="http://schemas.microsoft.com/office/drawing/2014/main" xmlns="" id="{2F19D7C4-8C50-4C66-86C7-27322C0108D4}"/>
              </a:ext>
            </a:extLst>
          </p:cNvPr>
          <p:cNvCxnSpPr>
            <a:cxnSpLocks/>
          </p:cNvCxnSpPr>
          <p:nvPr/>
        </p:nvCxnSpPr>
        <p:spPr bwMode="gray">
          <a:xfrm flipV="1">
            <a:off x="9857657" y="3749935"/>
            <a:ext cx="1" cy="474667"/>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25" name="Oval 41">
            <a:extLst>
              <a:ext uri="{FF2B5EF4-FFF2-40B4-BE49-F238E27FC236}">
                <a16:creationId xmlns:a16="http://schemas.microsoft.com/office/drawing/2014/main" xmlns="" id="{731070D9-0181-4F75-9774-7BCD3CFB706B}"/>
              </a:ext>
            </a:extLst>
          </p:cNvPr>
          <p:cNvSpPr>
            <a:spLocks noChangeAspect="1"/>
          </p:cNvSpPr>
          <p:nvPr/>
        </p:nvSpPr>
        <p:spPr bwMode="gray">
          <a:xfrm>
            <a:off x="9892956" y="345412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100" b="1" dirty="0">
              <a:solidFill>
                <a:prstClr val="black"/>
              </a:solidFill>
              <a:latin typeface="Huawei Sans" panose="020C0503030203020204" pitchFamily="34" charset="0"/>
            </a:endParaRPr>
          </a:p>
        </p:txBody>
      </p:sp>
      <p:sp>
        <p:nvSpPr>
          <p:cNvPr id="126" name="TextBox 125">
            <a:extLst>
              <a:ext uri="{FF2B5EF4-FFF2-40B4-BE49-F238E27FC236}">
                <a16:creationId xmlns:a16="http://schemas.microsoft.com/office/drawing/2014/main" xmlns="" id="{406C366C-58E8-4BB4-8967-A66B8D3FB6AA}"/>
              </a:ext>
            </a:extLst>
          </p:cNvPr>
          <p:cNvSpPr txBox="1"/>
          <p:nvPr/>
        </p:nvSpPr>
        <p:spPr bwMode="gray">
          <a:xfrm>
            <a:off x="9571196" y="3530399"/>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IF3</a:t>
            </a:r>
          </a:p>
        </p:txBody>
      </p:sp>
      <p:grpSp>
        <p:nvGrpSpPr>
          <p:cNvPr id="22" name="Group 21">
            <a:extLst>
              <a:ext uri="{FF2B5EF4-FFF2-40B4-BE49-F238E27FC236}">
                <a16:creationId xmlns:a16="http://schemas.microsoft.com/office/drawing/2014/main" xmlns="" id="{223802D1-C2D5-4865-9E57-D66047F5B78A}"/>
              </a:ext>
            </a:extLst>
          </p:cNvPr>
          <p:cNvGrpSpPr/>
          <p:nvPr/>
        </p:nvGrpSpPr>
        <p:grpSpPr bwMode="gray">
          <a:xfrm>
            <a:off x="6583542" y="2807327"/>
            <a:ext cx="2193498" cy="288563"/>
            <a:chOff x="6320972" y="2590903"/>
            <a:chExt cx="2193498" cy="288563"/>
          </a:xfrm>
        </p:grpSpPr>
        <p:sp>
          <p:nvSpPr>
            <p:cNvPr id="111" name="TextBox 120">
              <a:extLst>
                <a:ext uri="{FF2B5EF4-FFF2-40B4-BE49-F238E27FC236}">
                  <a16:creationId xmlns:a16="http://schemas.microsoft.com/office/drawing/2014/main" xmlns="" id="{D5FDF14A-6552-441F-B7FD-44B8F8162CA8}"/>
                </a:ext>
              </a:extLst>
            </p:cNvPr>
            <p:cNvSpPr txBox="1"/>
            <p:nvPr/>
          </p:nvSpPr>
          <p:spPr bwMode="gray">
            <a:xfrm>
              <a:off x="7650417" y="2590903"/>
              <a:ext cx="864053" cy="287715"/>
            </a:xfrm>
            <a:prstGeom prst="roundRect">
              <a:avLst>
                <a:gd name="adj" fmla="val 6721"/>
              </a:avLst>
            </a:prstGeom>
            <a:solidFill>
              <a:srgbClr val="FFD17D"/>
            </a:solidFill>
            <a:ln w="12700">
              <a:solidFill>
                <a:srgbClr val="FFD17D"/>
              </a:solidFill>
            </a:ln>
          </p:spPr>
          <p:txBody>
            <a:bodyPr wrap="square" rtlCol="0" anchor="ctr">
              <a:noAutofit/>
            </a:bodyPr>
            <a:lstStyle/>
            <a:p>
              <a:pPr algn="ctr" fontAlgn="ctr"/>
              <a:r>
                <a:rPr lang="en-US" sz="105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129" name="TextBox 120">
              <a:extLst>
                <a:ext uri="{FF2B5EF4-FFF2-40B4-BE49-F238E27FC236}">
                  <a16:creationId xmlns:a16="http://schemas.microsoft.com/office/drawing/2014/main" xmlns="" id="{AAFCF164-BC85-46C2-AA63-E06AD9BD046D}"/>
                </a:ext>
              </a:extLst>
            </p:cNvPr>
            <p:cNvSpPr txBox="1"/>
            <p:nvPr/>
          </p:nvSpPr>
          <p:spPr bwMode="gray">
            <a:xfrm>
              <a:off x="6320972" y="2591632"/>
              <a:ext cx="629256" cy="287715"/>
            </a:xfrm>
            <a:prstGeom prst="roundRect">
              <a:avLst>
                <a:gd name="adj" fmla="val 6721"/>
              </a:avLst>
            </a:prstGeom>
            <a:solidFill>
              <a:srgbClr val="00B0F0"/>
            </a:solidFill>
            <a:ln w="12700">
              <a:solidFill>
                <a:srgbClr val="00B0F0"/>
              </a:solidFill>
            </a:ln>
          </p:spPr>
          <p:txBody>
            <a:bodyPr wrap="square" rtlCol="0" anchor="ctr">
              <a:noAutofit/>
            </a:bodyPr>
            <a:lstStyle/>
            <a:p>
              <a:pPr algn="ctr" fontAlgn="ctr"/>
              <a:r>
                <a:rPr lang="en-US" sz="105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a:t>
              </a:r>
              <a:r>
                <a:rPr lang="en-US" sz="1050" b="1" dirty="0">
                  <a:solidFill>
                    <a:srgbClr val="FFD17D"/>
                  </a:solidFill>
                  <a:latin typeface="Huawei Sans" panose="020C0503030203020204" pitchFamily="34" charset="0"/>
                  <a:ea typeface="方正兰亭黑简体" panose="02000000000000000000" pitchFamily="2" charset="-122"/>
                  <a:sym typeface="Huawei Sans" panose="020C0503030203020204" pitchFamily="34" charset="0"/>
                </a:rPr>
                <a:t>S1</a:t>
              </a:r>
            </a:p>
          </p:txBody>
        </p:sp>
        <p:sp>
          <p:nvSpPr>
            <p:cNvPr id="130" name="TextBox 120">
              <a:extLst>
                <a:ext uri="{FF2B5EF4-FFF2-40B4-BE49-F238E27FC236}">
                  <a16:creationId xmlns:a16="http://schemas.microsoft.com/office/drawing/2014/main" xmlns="" id="{F9FA0311-0CFA-424F-A16B-058963786053}"/>
                </a:ext>
              </a:extLst>
            </p:cNvPr>
            <p:cNvSpPr txBox="1"/>
            <p:nvPr/>
          </p:nvSpPr>
          <p:spPr bwMode="gray">
            <a:xfrm>
              <a:off x="6949654" y="2591751"/>
              <a:ext cx="697843" cy="287715"/>
            </a:xfrm>
            <a:prstGeom prst="roundRect">
              <a:avLst>
                <a:gd name="adj" fmla="val 6721"/>
              </a:avLst>
            </a:prstGeom>
            <a:solidFill>
              <a:srgbClr val="00B0F0"/>
            </a:solidFill>
            <a:ln w="12700">
              <a:solidFill>
                <a:srgbClr val="00B0F0"/>
              </a:solidFill>
            </a:ln>
          </p:spPr>
          <p:txBody>
            <a:bodyPr wrap="square" rtlCol="0" anchor="ctr">
              <a:noAutofit/>
            </a:bodyPr>
            <a:lstStyle/>
            <a:p>
              <a:pPr algn="ctr" fontAlgn="ctr"/>
              <a:r>
                <a:rPr lang="en-US" sz="105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DIP:G1</a:t>
              </a:r>
            </a:p>
          </p:txBody>
        </p:sp>
      </p:grpSp>
      <p:sp>
        <p:nvSpPr>
          <p:cNvPr id="131" name="Rectangular Callout 75">
            <a:extLst>
              <a:ext uri="{FF2B5EF4-FFF2-40B4-BE49-F238E27FC236}">
                <a16:creationId xmlns:a16="http://schemas.microsoft.com/office/drawing/2014/main" xmlns="" id="{AE794331-613D-45A1-BC0A-AC427C83B913}"/>
              </a:ext>
            </a:extLst>
          </p:cNvPr>
          <p:cNvSpPr/>
          <p:nvPr/>
        </p:nvSpPr>
        <p:spPr bwMode="gray">
          <a:xfrm>
            <a:off x="10104119" y="3635279"/>
            <a:ext cx="1095040" cy="422832"/>
          </a:xfrm>
          <a:prstGeom prst="wedgeRectCallout">
            <a:avLst>
              <a:gd name="adj1" fmla="val -43581"/>
              <a:gd name="adj2" fmla="val -8029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rPr>
              <a:t>Performs the RPF check.</a:t>
            </a:r>
          </a:p>
        </p:txBody>
      </p:sp>
      <p:sp>
        <p:nvSpPr>
          <p:cNvPr id="23" name="TextBox 22">
            <a:extLst>
              <a:ext uri="{FF2B5EF4-FFF2-40B4-BE49-F238E27FC236}">
                <a16:creationId xmlns:a16="http://schemas.microsoft.com/office/drawing/2014/main" xmlns="" id="{64CE3BEC-3A88-4D61-8BE0-5F333D5236B4}"/>
              </a:ext>
            </a:extLst>
          </p:cNvPr>
          <p:cNvSpPr txBox="1"/>
          <p:nvPr/>
        </p:nvSpPr>
        <p:spPr bwMode="gray">
          <a:xfrm>
            <a:off x="6105262" y="5704489"/>
            <a:ext cx="5728900" cy="421847"/>
          </a:xfrm>
          <a:prstGeom prst="rect">
            <a:avLst/>
          </a:prstGeom>
          <a:noFill/>
        </p:spPr>
        <p:txBody>
          <a:bodyPr wrap="square" rtlCol="0">
            <a:noAutofit/>
          </a:bodyPr>
          <a:lstStyle/>
          <a:p>
            <a:pPr fontAlgn="ctr"/>
            <a:r>
              <a:rPr lang="en-US" sz="1200" dirty="0">
                <a:latin typeface="Huawei Sans" panose="020C0503030203020204" pitchFamily="34" charset="0"/>
              </a:rPr>
              <a:t>All multicast routers need to perform the RPF check. This example uses RT3 as an example.</a:t>
            </a:r>
          </a:p>
        </p:txBody>
      </p:sp>
      <p:graphicFrame>
        <p:nvGraphicFramePr>
          <p:cNvPr id="132" name="Table 38">
            <a:extLst>
              <a:ext uri="{FF2B5EF4-FFF2-40B4-BE49-F238E27FC236}">
                <a16:creationId xmlns:a16="http://schemas.microsoft.com/office/drawing/2014/main" xmlns="" id="{51D1CB63-646E-4826-92C5-BD4E291596B6}"/>
              </a:ext>
            </a:extLst>
          </p:cNvPr>
          <p:cNvGraphicFramePr>
            <a:graphicFrameLocks noGrp="1"/>
          </p:cNvGraphicFramePr>
          <p:nvPr>
            <p:extLst>
              <p:ext uri="{D42A27DB-BD31-4B8C-83A1-F6EECF244321}">
                <p14:modId xmlns:p14="http://schemas.microsoft.com/office/powerpoint/2010/main" val="3672621294"/>
              </p:ext>
            </p:extLst>
          </p:nvPr>
        </p:nvGraphicFramePr>
        <p:xfrm>
          <a:off x="7657188" y="3741519"/>
          <a:ext cx="1748409" cy="681600"/>
        </p:xfrm>
        <a:graphic>
          <a:graphicData uri="http://schemas.openxmlformats.org/drawingml/2006/table">
            <a:tbl>
              <a:tblPr firstRow="1" bandRow="1">
                <a:tableStyleId>{72833802-FEF1-4C79-8D5D-14CF1EAF98D9}</a:tableStyleId>
              </a:tblPr>
              <a:tblGrid>
                <a:gridCol w="1010562">
                  <a:extLst>
                    <a:ext uri="{9D8B030D-6E8A-4147-A177-3AD203B41FA5}">
                      <a16:colId xmlns:a16="http://schemas.microsoft.com/office/drawing/2014/main" xmlns="" val="2036062193"/>
                    </a:ext>
                  </a:extLst>
                </a:gridCol>
                <a:gridCol w="737847">
                  <a:extLst>
                    <a:ext uri="{9D8B030D-6E8A-4147-A177-3AD203B41FA5}">
                      <a16:colId xmlns:a16="http://schemas.microsoft.com/office/drawing/2014/main" xmlns="" val="1892022959"/>
                    </a:ext>
                  </a:extLst>
                </a:gridCol>
              </a:tblGrid>
              <a:tr h="399288">
                <a:tc>
                  <a:txBody>
                    <a:bodyPr/>
                    <a:lstStyle/>
                    <a:p>
                      <a:pPr algn="ctr" fontAlgn="ctr"/>
                      <a:r>
                        <a:rPr lang="en-US" sz="1000" dirty="0">
                          <a:latin typeface="Huawei Sans" panose="020C0503030203020204" pitchFamily="34" charset="0"/>
                        </a:rPr>
                        <a:t>Destination Network Segment</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000" dirty="0">
                          <a:solidFill>
                            <a:srgbClr val="FFD17D"/>
                          </a:solidFill>
                          <a:latin typeface="Huawei Sans" panose="020C0503030203020204" pitchFamily="34" charset="0"/>
                        </a:rPr>
                        <a:t>RPF Interface</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xmlns="" val="3015372963"/>
                  </a:ext>
                </a:extLst>
              </a:tr>
              <a:tr h="152526">
                <a:tc>
                  <a:txBody>
                    <a:bodyPr/>
                    <a:lstStyle/>
                    <a:p>
                      <a:pPr algn="ctr" fontAlgn="ctr"/>
                      <a:r>
                        <a:rPr lang="en-US" sz="1000" dirty="0">
                          <a:solidFill>
                            <a:srgbClr val="EC7061"/>
                          </a:solidFill>
                          <a:latin typeface="Huawei Sans" panose="020C0503030203020204" pitchFamily="34" charset="0"/>
                        </a:rPr>
                        <a:t>S1</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fontAlgn="ctr"/>
                      <a:r>
                        <a:rPr lang="en-US" sz="1000" dirty="0">
                          <a:latin typeface="Huawei Sans" panose="020C0503030203020204" pitchFamily="34" charset="0"/>
                        </a:rPr>
                        <a:t>IF1</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xmlns="" val="726405233"/>
                  </a:ext>
                </a:extLst>
              </a:tr>
            </a:tbl>
          </a:graphicData>
        </a:graphic>
      </p:graphicFrame>
      <p:cxnSp>
        <p:nvCxnSpPr>
          <p:cNvPr id="25" name="Connector: Elbow 24">
            <a:extLst>
              <a:ext uri="{FF2B5EF4-FFF2-40B4-BE49-F238E27FC236}">
                <a16:creationId xmlns:a16="http://schemas.microsoft.com/office/drawing/2014/main" xmlns="" id="{3824DE8F-318F-4AD4-A665-523ADED22E45}"/>
              </a:ext>
            </a:extLst>
          </p:cNvPr>
          <p:cNvCxnSpPr>
            <a:cxnSpLocks/>
            <a:stCxn id="129" idx="2"/>
          </p:cNvCxnSpPr>
          <p:nvPr/>
        </p:nvCxnSpPr>
        <p:spPr bwMode="gray">
          <a:xfrm rot="16200000" flipH="1">
            <a:off x="6804189" y="3189752"/>
            <a:ext cx="1228751" cy="1040788"/>
          </a:xfrm>
          <a:prstGeom prst="bentConnector3">
            <a:avLst>
              <a:gd name="adj1" fmla="val 99611"/>
            </a:avLst>
          </a:prstGeom>
          <a:ln w="127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xmlns="" id="{54961959-794C-463E-A98E-78290F299348}"/>
              </a:ext>
            </a:extLst>
          </p:cNvPr>
          <p:cNvSpPr/>
          <p:nvPr/>
        </p:nvSpPr>
        <p:spPr bwMode="gray">
          <a:xfrm>
            <a:off x="8017745" y="4127552"/>
            <a:ext cx="196648" cy="1793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ndParaRPr>
          </a:p>
        </p:txBody>
      </p:sp>
      <p:sp>
        <p:nvSpPr>
          <p:cNvPr id="134" name="文本框 27">
            <a:extLst>
              <a:ext uri="{FF2B5EF4-FFF2-40B4-BE49-F238E27FC236}">
                <a16:creationId xmlns:a16="http://schemas.microsoft.com/office/drawing/2014/main" xmlns="" id="{2828FE27-1A4E-4763-AF35-E48CBB061A0C}"/>
              </a:ext>
            </a:extLst>
          </p:cNvPr>
          <p:cNvSpPr txBox="1"/>
          <p:nvPr/>
        </p:nvSpPr>
        <p:spPr bwMode="gray">
          <a:xfrm>
            <a:off x="6173341" y="3255744"/>
            <a:ext cx="1380562" cy="872383"/>
          </a:xfrm>
          <a:prstGeom prst="rect">
            <a:avLst/>
          </a:prstGeom>
          <a:solidFill>
            <a:schemeClr val="bg1"/>
          </a:solidFill>
          <a:ln w="9525">
            <a:noFill/>
            <a:miter lim="800000"/>
            <a:headEnd/>
            <a:tailEnd/>
          </a:ln>
        </p:spPr>
        <p:txBody>
          <a:bodyPr wrap="square" lIns="99980" tIns="49986" rIns="99980" bIns="49986" rtlCol="0" anchor="ctr">
            <a:noAutofit/>
          </a:bodyPr>
          <a:lstStyle/>
          <a:p>
            <a:pPr algn="ctr" defTabSz="1001649" eaLnBrk="0" fontAlgn="ctr" hangingPunct="0"/>
            <a:r>
              <a:rPr lang="en-US" sz="1100" dirty="0">
                <a:solidFill>
                  <a:srgbClr val="000000"/>
                </a:solidFill>
                <a:latin typeface="Huawei Sans" panose="020C0503030203020204" pitchFamily="34" charset="0"/>
                <a:ea typeface="方正兰亭黑简体" panose="02000000000000000000" pitchFamily="2" charset="-122"/>
                <a:cs typeface="Arial" pitchFamily="34" charset="0"/>
              </a:rPr>
              <a:t>Searches for the corresponding RPF route based on the multicast source IP address.</a:t>
            </a:r>
          </a:p>
        </p:txBody>
      </p:sp>
      <p:sp>
        <p:nvSpPr>
          <p:cNvPr id="135" name="Rectangular Callout 75">
            <a:extLst>
              <a:ext uri="{FF2B5EF4-FFF2-40B4-BE49-F238E27FC236}">
                <a16:creationId xmlns:a16="http://schemas.microsoft.com/office/drawing/2014/main" xmlns="" id="{F4F35707-FC4A-4554-9ED9-3BB8EA21435F}"/>
              </a:ext>
            </a:extLst>
          </p:cNvPr>
          <p:cNvSpPr/>
          <p:nvPr/>
        </p:nvSpPr>
        <p:spPr bwMode="gray">
          <a:xfrm>
            <a:off x="7604504" y="4611323"/>
            <a:ext cx="1747564" cy="524363"/>
          </a:xfrm>
          <a:prstGeom prst="wedgeRectCallout">
            <a:avLst>
              <a:gd name="adj1" fmla="val 29369"/>
              <a:gd name="adj2" fmla="val -8958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rPr>
              <a:t>Only the multicast traffic received through IF1 is accepted.</a:t>
            </a:r>
          </a:p>
        </p:txBody>
      </p:sp>
      <p:grpSp>
        <p:nvGrpSpPr>
          <p:cNvPr id="67" name="组合 7">
            <a:extLst>
              <a:ext uri="{FF2B5EF4-FFF2-40B4-BE49-F238E27FC236}">
                <a16:creationId xmlns:a16="http://schemas.microsoft.com/office/drawing/2014/main" xmlns="" id="{C8B75146-C129-4BA7-936B-0EA61B7F420E}"/>
              </a:ext>
            </a:extLst>
          </p:cNvPr>
          <p:cNvGrpSpPr/>
          <p:nvPr/>
        </p:nvGrpSpPr>
        <p:grpSpPr bwMode="gray">
          <a:xfrm>
            <a:off x="10505379" y="2963057"/>
            <a:ext cx="242100" cy="242100"/>
            <a:chOff x="856677" y="2615810"/>
            <a:chExt cx="288000" cy="288000"/>
          </a:xfrm>
        </p:grpSpPr>
        <p:sp>
          <p:nvSpPr>
            <p:cNvPr id="68" name="椭圆 84">
              <a:extLst>
                <a:ext uri="{FF2B5EF4-FFF2-40B4-BE49-F238E27FC236}">
                  <a16:creationId xmlns:a16="http://schemas.microsoft.com/office/drawing/2014/main" xmlns="" id="{08DC8392-80E7-4EEA-9862-1DB6778C1E2A}"/>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9" name="组合 5">
              <a:extLst>
                <a:ext uri="{FF2B5EF4-FFF2-40B4-BE49-F238E27FC236}">
                  <a16:creationId xmlns:a16="http://schemas.microsoft.com/office/drawing/2014/main" xmlns="" id="{EE19315C-0F7F-499F-9A39-03E05D4269EB}"/>
                </a:ext>
              </a:extLst>
            </p:cNvPr>
            <p:cNvGrpSpPr/>
            <p:nvPr/>
          </p:nvGrpSpPr>
          <p:grpSpPr bwMode="gray">
            <a:xfrm>
              <a:off x="923444" y="2692169"/>
              <a:ext cx="144001" cy="144002"/>
              <a:chOff x="898853" y="2657982"/>
              <a:chExt cx="203649" cy="203652"/>
            </a:xfrm>
          </p:grpSpPr>
          <p:cxnSp>
            <p:nvCxnSpPr>
              <p:cNvPr id="73" name="直接连接符 85">
                <a:extLst>
                  <a:ext uri="{FF2B5EF4-FFF2-40B4-BE49-F238E27FC236}">
                    <a16:creationId xmlns:a16="http://schemas.microsoft.com/office/drawing/2014/main" xmlns="" id="{2B25A3CE-0343-4010-B833-2BC91F718900}"/>
                  </a:ext>
                </a:extLst>
              </p:cNvPr>
              <p:cNvCxnSpPr>
                <a:stCxn id="68" idx="3"/>
                <a:endCxn id="68"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74" name="直接连接符 86">
                <a:extLst>
                  <a:ext uri="{FF2B5EF4-FFF2-40B4-BE49-F238E27FC236}">
                    <a16:creationId xmlns:a16="http://schemas.microsoft.com/office/drawing/2014/main" xmlns="" id="{3B3CE3F6-33D2-4660-B83E-1D336DF44A9B}"/>
                  </a:ext>
                </a:extLst>
              </p:cNvPr>
              <p:cNvCxnSpPr>
                <a:stCxn id="68" idx="1"/>
                <a:endCxn id="68"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Tree>
    <p:extLst>
      <p:ext uri="{BB962C8B-B14F-4D97-AF65-F5344CB8AC3E}">
        <p14:creationId xmlns:p14="http://schemas.microsoft.com/office/powerpoint/2010/main" val="33079172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842935B8-2828-4D83-8E14-BDCF1C81AA06}"/>
              </a:ext>
            </a:extLst>
          </p:cNvPr>
          <p:cNvSpPr>
            <a:spLocks noGrp="1"/>
          </p:cNvSpPr>
          <p:nvPr>
            <p:ph type="body" sz="quarter" idx="10"/>
          </p:nvPr>
        </p:nvSpPr>
        <p:spPr bwMode="gray"/>
        <p:txBody>
          <a:bodyPr wrap="square">
            <a:noAutofit/>
          </a:bodyPr>
          <a:lstStyle/>
          <a:p>
            <a:pPr marL="0" indent="0">
              <a:lnSpc>
                <a:spcPct val="100000"/>
              </a:lnSpc>
              <a:buNone/>
            </a:pPr>
            <a:r>
              <a:rPr lang="en-US" sz="1800" dirty="0">
                <a:latin typeface="Huawei Sans" panose="020C0503030203020204" pitchFamily="34" charset="0"/>
              </a:rPr>
              <a:t>RPF routes can be selected among unicast routes, MBGP routes, and multicast static routes. If a router has all these routes, it performs an RPF check on a multicast packet in the following way:</a:t>
            </a:r>
          </a:p>
        </p:txBody>
      </p:sp>
      <p:sp>
        <p:nvSpPr>
          <p:cNvPr id="2" name="Title 1">
            <a:extLst>
              <a:ext uri="{FF2B5EF4-FFF2-40B4-BE49-F238E27FC236}">
                <a16:creationId xmlns:a16="http://schemas.microsoft.com/office/drawing/2014/main" xmlns="" id="{2147EB25-8293-4E05-8E6A-24C90A386825}"/>
              </a:ext>
            </a:extLst>
          </p:cNvPr>
          <p:cNvSpPr>
            <a:spLocks noGrp="1"/>
          </p:cNvSpPr>
          <p:nvPr>
            <p:ph type="title"/>
          </p:nvPr>
        </p:nvSpPr>
        <p:spPr bwMode="gray"/>
        <p:txBody>
          <a:bodyPr wrap="square">
            <a:noAutofit/>
          </a:bodyPr>
          <a:lstStyle/>
          <a:p>
            <a:r>
              <a:rPr lang="en-US" dirty="0">
                <a:latin typeface="Huawei Sans" panose="020C0503030203020204" pitchFamily="34" charset="0"/>
              </a:rPr>
              <a:t>RPF Route Selection Rules</a:t>
            </a:r>
          </a:p>
        </p:txBody>
      </p:sp>
      <p:sp>
        <p:nvSpPr>
          <p:cNvPr id="4" name="Rectangle 3">
            <a:extLst>
              <a:ext uri="{FF2B5EF4-FFF2-40B4-BE49-F238E27FC236}">
                <a16:creationId xmlns:a16="http://schemas.microsoft.com/office/drawing/2014/main" xmlns="" id="{898B6524-77F0-4564-A034-7C3B2EE882EE}"/>
              </a:ext>
            </a:extLst>
          </p:cNvPr>
          <p:cNvSpPr/>
          <p:nvPr/>
        </p:nvSpPr>
        <p:spPr bwMode="gray">
          <a:xfrm>
            <a:off x="2452398" y="2060603"/>
            <a:ext cx="1408923" cy="286126"/>
          </a:xfrm>
          <a:prstGeom prst="rect">
            <a:avLst/>
          </a:pr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rPr>
              <a:t>Multicast source IP</a:t>
            </a:r>
          </a:p>
        </p:txBody>
      </p:sp>
      <p:sp>
        <p:nvSpPr>
          <p:cNvPr id="5" name="Rectangle 4">
            <a:extLst>
              <a:ext uri="{FF2B5EF4-FFF2-40B4-BE49-F238E27FC236}">
                <a16:creationId xmlns:a16="http://schemas.microsoft.com/office/drawing/2014/main" xmlns="" id="{6C7A0831-28EB-4EB6-8F0F-14B5629A5478}"/>
              </a:ext>
            </a:extLst>
          </p:cNvPr>
          <p:cNvSpPr/>
          <p:nvPr/>
        </p:nvSpPr>
        <p:spPr bwMode="gray">
          <a:xfrm>
            <a:off x="747814" y="2810664"/>
            <a:ext cx="1258750" cy="410071"/>
          </a:xfrm>
          <a:prstGeom prst="rect">
            <a:avLst/>
          </a:pr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rPr>
              <a:t>Unicast routing table</a:t>
            </a:r>
          </a:p>
        </p:txBody>
      </p:sp>
      <p:sp>
        <p:nvSpPr>
          <p:cNvPr id="6" name="Rectangle 5">
            <a:extLst>
              <a:ext uri="{FF2B5EF4-FFF2-40B4-BE49-F238E27FC236}">
                <a16:creationId xmlns:a16="http://schemas.microsoft.com/office/drawing/2014/main" xmlns="" id="{13E2FE1F-AD84-4D90-B136-887B8B43BC49}"/>
              </a:ext>
            </a:extLst>
          </p:cNvPr>
          <p:cNvSpPr/>
          <p:nvPr/>
        </p:nvSpPr>
        <p:spPr bwMode="gray">
          <a:xfrm>
            <a:off x="2452399" y="2810664"/>
            <a:ext cx="1408923" cy="410071"/>
          </a:xfrm>
          <a:prstGeom prst="rect">
            <a:avLst/>
          </a:pr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rPr>
              <a:t>MBGP routing table</a:t>
            </a:r>
          </a:p>
        </p:txBody>
      </p:sp>
      <p:sp>
        <p:nvSpPr>
          <p:cNvPr id="7" name="Rectangle 6">
            <a:extLst>
              <a:ext uri="{FF2B5EF4-FFF2-40B4-BE49-F238E27FC236}">
                <a16:creationId xmlns:a16="http://schemas.microsoft.com/office/drawing/2014/main" xmlns="" id="{17872708-643F-40C9-BBA9-DA2EA840A9FC}"/>
              </a:ext>
            </a:extLst>
          </p:cNvPr>
          <p:cNvSpPr/>
          <p:nvPr/>
        </p:nvSpPr>
        <p:spPr bwMode="gray">
          <a:xfrm>
            <a:off x="4280253" y="2810664"/>
            <a:ext cx="1419641" cy="410071"/>
          </a:xfrm>
          <a:prstGeom prst="rect">
            <a:avLst/>
          </a:pr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rPr>
              <a:t>Multicast static routing table</a:t>
            </a:r>
          </a:p>
        </p:txBody>
      </p:sp>
      <p:sp>
        <p:nvSpPr>
          <p:cNvPr id="8" name="Rectangle 7">
            <a:extLst>
              <a:ext uri="{FF2B5EF4-FFF2-40B4-BE49-F238E27FC236}">
                <a16:creationId xmlns:a16="http://schemas.microsoft.com/office/drawing/2014/main" xmlns="" id="{423CF506-F89F-4383-BD86-0E9BBF24D78E}"/>
              </a:ext>
            </a:extLst>
          </p:cNvPr>
          <p:cNvSpPr/>
          <p:nvPr/>
        </p:nvSpPr>
        <p:spPr bwMode="gray">
          <a:xfrm>
            <a:off x="747814" y="3591305"/>
            <a:ext cx="1258750" cy="879027"/>
          </a:xfrm>
          <a:prstGeom prst="rect">
            <a:avLst/>
          </a:pr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rPr>
              <a:t>Selects a candidate RPF route (including the outbound interface).</a:t>
            </a:r>
          </a:p>
        </p:txBody>
      </p:sp>
      <p:sp>
        <p:nvSpPr>
          <p:cNvPr id="9" name="Rectangle 8">
            <a:extLst>
              <a:ext uri="{FF2B5EF4-FFF2-40B4-BE49-F238E27FC236}">
                <a16:creationId xmlns:a16="http://schemas.microsoft.com/office/drawing/2014/main" xmlns="" id="{940CDC23-4C51-4EC2-B5F0-D29A066F70B3}"/>
              </a:ext>
            </a:extLst>
          </p:cNvPr>
          <p:cNvSpPr/>
          <p:nvPr/>
        </p:nvSpPr>
        <p:spPr bwMode="gray">
          <a:xfrm>
            <a:off x="2464547" y="3591305"/>
            <a:ext cx="1384625" cy="879027"/>
          </a:xfrm>
          <a:prstGeom prst="rect">
            <a:avLst/>
          </a:pr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rPr>
              <a:t>Selects a candidate RPF route (including the outbound interface).</a:t>
            </a:r>
          </a:p>
        </p:txBody>
      </p:sp>
      <p:sp>
        <p:nvSpPr>
          <p:cNvPr id="10" name="Rectangle 9">
            <a:extLst>
              <a:ext uri="{FF2B5EF4-FFF2-40B4-BE49-F238E27FC236}">
                <a16:creationId xmlns:a16="http://schemas.microsoft.com/office/drawing/2014/main" xmlns="" id="{729D7782-8DC0-49CE-B302-E6841919E10E}"/>
              </a:ext>
            </a:extLst>
          </p:cNvPr>
          <p:cNvSpPr/>
          <p:nvPr/>
        </p:nvSpPr>
        <p:spPr bwMode="gray">
          <a:xfrm>
            <a:off x="4292644" y="3591305"/>
            <a:ext cx="1384625" cy="879027"/>
          </a:xfrm>
          <a:prstGeom prst="rect">
            <a:avLst/>
          </a:pr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rPr>
              <a:t>Selects a candidate RPF route (including the outbound interface).</a:t>
            </a:r>
          </a:p>
        </p:txBody>
      </p:sp>
      <p:cxnSp>
        <p:nvCxnSpPr>
          <p:cNvPr id="11" name="Straight Arrow Connector 10">
            <a:extLst>
              <a:ext uri="{FF2B5EF4-FFF2-40B4-BE49-F238E27FC236}">
                <a16:creationId xmlns:a16="http://schemas.microsoft.com/office/drawing/2014/main" xmlns="" id="{FB4EA3D3-25A5-48BF-8E0E-6D52CA4B0BAA}"/>
              </a:ext>
            </a:extLst>
          </p:cNvPr>
          <p:cNvCxnSpPr>
            <a:cxnSpLocks/>
            <a:stCxn id="5" idx="0"/>
            <a:endCxn id="4" idx="2"/>
          </p:cNvCxnSpPr>
          <p:nvPr/>
        </p:nvCxnSpPr>
        <p:spPr bwMode="gray">
          <a:xfrm flipV="1">
            <a:off x="1377189" y="2346729"/>
            <a:ext cx="1779671" cy="463935"/>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xmlns="" id="{D195259E-265C-4F02-9FE1-4D6FF4A286D8}"/>
              </a:ext>
            </a:extLst>
          </p:cNvPr>
          <p:cNvCxnSpPr>
            <a:cxnSpLocks/>
            <a:stCxn id="6" idx="0"/>
            <a:endCxn id="4" idx="2"/>
          </p:cNvCxnSpPr>
          <p:nvPr/>
        </p:nvCxnSpPr>
        <p:spPr bwMode="gray">
          <a:xfrm flipH="1" flipV="1">
            <a:off x="3156860" y="2346729"/>
            <a:ext cx="1" cy="463935"/>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xmlns="" id="{398DD8DB-0AFB-46F1-AFF4-B0C224F8D316}"/>
              </a:ext>
            </a:extLst>
          </p:cNvPr>
          <p:cNvCxnSpPr>
            <a:cxnSpLocks/>
            <a:stCxn id="7" idx="0"/>
            <a:endCxn id="4" idx="2"/>
          </p:cNvCxnSpPr>
          <p:nvPr/>
        </p:nvCxnSpPr>
        <p:spPr bwMode="gray">
          <a:xfrm flipH="1" flipV="1">
            <a:off x="3156860" y="2346729"/>
            <a:ext cx="1833214" cy="463935"/>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xmlns="" id="{2878A032-7FEC-472E-825C-F27906A74429}"/>
              </a:ext>
            </a:extLst>
          </p:cNvPr>
          <p:cNvCxnSpPr>
            <a:cxnSpLocks/>
            <a:stCxn id="8" idx="0"/>
            <a:endCxn id="5" idx="2"/>
          </p:cNvCxnSpPr>
          <p:nvPr/>
        </p:nvCxnSpPr>
        <p:spPr bwMode="gray">
          <a:xfrm flipV="1">
            <a:off x="1377189" y="3220735"/>
            <a:ext cx="0" cy="370570"/>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xmlns="" id="{5A8DC107-7496-4798-8786-50D8B4ABA1D9}"/>
              </a:ext>
            </a:extLst>
          </p:cNvPr>
          <p:cNvCxnSpPr>
            <a:cxnSpLocks/>
            <a:stCxn id="9" idx="0"/>
            <a:endCxn id="6" idx="2"/>
          </p:cNvCxnSpPr>
          <p:nvPr/>
        </p:nvCxnSpPr>
        <p:spPr bwMode="gray">
          <a:xfrm flipV="1">
            <a:off x="3156860" y="3220735"/>
            <a:ext cx="1" cy="370570"/>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xmlns="" id="{AD212507-FA97-4DDA-8EDD-3B671A3CB869}"/>
              </a:ext>
            </a:extLst>
          </p:cNvPr>
          <p:cNvCxnSpPr>
            <a:cxnSpLocks/>
            <a:stCxn id="10" idx="0"/>
            <a:endCxn id="7" idx="2"/>
          </p:cNvCxnSpPr>
          <p:nvPr/>
        </p:nvCxnSpPr>
        <p:spPr bwMode="gray">
          <a:xfrm flipV="1">
            <a:off x="4984957" y="3220735"/>
            <a:ext cx="5117" cy="370570"/>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xmlns="" id="{44063D51-0E41-443E-847E-6520E1D4E61B}"/>
              </a:ext>
            </a:extLst>
          </p:cNvPr>
          <p:cNvSpPr/>
          <p:nvPr/>
        </p:nvSpPr>
        <p:spPr bwMode="gray">
          <a:xfrm>
            <a:off x="717842" y="4608028"/>
            <a:ext cx="4878038" cy="749991"/>
          </a:xfrm>
          <a:prstGeom prst="rect">
            <a:avLst/>
          </a:pr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fontAlgn="ctr"/>
            <a:r>
              <a:rPr lang="en-US" sz="1100" dirty="0">
                <a:solidFill>
                  <a:schemeClr val="tx1"/>
                </a:solidFill>
                <a:latin typeface="Huawei Sans" panose="020C0503030203020204" pitchFamily="34" charset="0"/>
              </a:rPr>
              <a:t>RPF route selection rules:</a:t>
            </a:r>
          </a:p>
          <a:p>
            <a:pPr fontAlgn="ctr"/>
            <a:r>
              <a:rPr lang="en-US" sz="1100" dirty="0">
                <a:solidFill>
                  <a:schemeClr val="tx1"/>
                </a:solidFill>
                <a:latin typeface="Huawei Sans" panose="020C0503030203020204" pitchFamily="34" charset="0"/>
              </a:rPr>
              <a:t>1. Longest mask matching</a:t>
            </a:r>
          </a:p>
          <a:p>
            <a:pPr fontAlgn="ctr"/>
            <a:r>
              <a:rPr lang="en-US" sz="1100" dirty="0">
                <a:solidFill>
                  <a:schemeClr val="tx1"/>
                </a:solidFill>
                <a:latin typeface="Huawei Sans" panose="020C0503030203020204" pitchFamily="34" charset="0"/>
              </a:rPr>
              <a:t>2. Preference value</a:t>
            </a:r>
          </a:p>
          <a:p>
            <a:pPr fontAlgn="ctr"/>
            <a:r>
              <a:rPr lang="en-US" sz="1100" dirty="0">
                <a:solidFill>
                  <a:schemeClr val="tx1"/>
                </a:solidFill>
                <a:latin typeface="Huawei Sans" panose="020C0503030203020204" pitchFamily="34" charset="0"/>
              </a:rPr>
              <a:t>3. Multicast static route &gt; MBGP route &gt; Unicast route (preference order)</a:t>
            </a:r>
          </a:p>
        </p:txBody>
      </p:sp>
      <p:cxnSp>
        <p:nvCxnSpPr>
          <p:cNvPr id="18" name="Straight Arrow Connector 17">
            <a:extLst>
              <a:ext uri="{FF2B5EF4-FFF2-40B4-BE49-F238E27FC236}">
                <a16:creationId xmlns:a16="http://schemas.microsoft.com/office/drawing/2014/main" xmlns="" id="{47F8575C-73C2-4419-B08F-8193063CA69B}"/>
              </a:ext>
            </a:extLst>
          </p:cNvPr>
          <p:cNvCxnSpPr>
            <a:cxnSpLocks/>
            <a:endCxn id="8" idx="2"/>
          </p:cNvCxnSpPr>
          <p:nvPr/>
        </p:nvCxnSpPr>
        <p:spPr bwMode="gray">
          <a:xfrm flipV="1">
            <a:off x="1377189" y="4470332"/>
            <a:ext cx="0" cy="137696"/>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xmlns="" id="{8E535201-E6D6-4E29-BC41-7B4469EF0EA3}"/>
              </a:ext>
            </a:extLst>
          </p:cNvPr>
          <p:cNvCxnSpPr>
            <a:cxnSpLocks/>
            <a:stCxn id="17" idx="0"/>
            <a:endCxn id="9" idx="2"/>
          </p:cNvCxnSpPr>
          <p:nvPr/>
        </p:nvCxnSpPr>
        <p:spPr bwMode="gray">
          <a:xfrm flipH="1" flipV="1">
            <a:off x="3156860" y="4470332"/>
            <a:ext cx="1" cy="137696"/>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xmlns="" id="{BE3E7F8A-FB71-4C18-B577-E8E6C7983600}"/>
              </a:ext>
            </a:extLst>
          </p:cNvPr>
          <p:cNvCxnSpPr>
            <a:cxnSpLocks/>
            <a:endCxn id="10" idx="2"/>
          </p:cNvCxnSpPr>
          <p:nvPr/>
        </p:nvCxnSpPr>
        <p:spPr bwMode="gray">
          <a:xfrm flipV="1">
            <a:off x="4984957" y="4470332"/>
            <a:ext cx="0" cy="137696"/>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xmlns="" id="{35B7B819-A7E0-4F3B-955F-941FFFAECF89}"/>
              </a:ext>
            </a:extLst>
          </p:cNvPr>
          <p:cNvSpPr/>
          <p:nvPr/>
        </p:nvSpPr>
        <p:spPr bwMode="gray">
          <a:xfrm>
            <a:off x="2200275" y="5820148"/>
            <a:ext cx="1585958" cy="545805"/>
          </a:xfrm>
          <a:prstGeom prst="rect">
            <a:avLst/>
          </a:pr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rPr>
              <a:t>Selects the RPF route (including the outbound interface).</a:t>
            </a:r>
          </a:p>
        </p:txBody>
      </p:sp>
      <p:cxnSp>
        <p:nvCxnSpPr>
          <p:cNvPr id="22" name="Straight Arrow Connector 21">
            <a:extLst>
              <a:ext uri="{FF2B5EF4-FFF2-40B4-BE49-F238E27FC236}">
                <a16:creationId xmlns:a16="http://schemas.microsoft.com/office/drawing/2014/main" xmlns="" id="{0CBA9239-25C0-432A-9690-BD76522565A1}"/>
              </a:ext>
            </a:extLst>
          </p:cNvPr>
          <p:cNvCxnSpPr>
            <a:cxnSpLocks/>
          </p:cNvCxnSpPr>
          <p:nvPr/>
        </p:nvCxnSpPr>
        <p:spPr bwMode="gray">
          <a:xfrm flipV="1">
            <a:off x="3136129" y="5358019"/>
            <a:ext cx="0" cy="458363"/>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23" name="Rectangle 22">
            <a:extLst>
              <a:ext uri="{FF2B5EF4-FFF2-40B4-BE49-F238E27FC236}">
                <a16:creationId xmlns:a16="http://schemas.microsoft.com/office/drawing/2014/main" xmlns="" id="{04FB8256-6019-405D-AC5B-5DA4038E919C}"/>
              </a:ext>
            </a:extLst>
          </p:cNvPr>
          <p:cNvSpPr/>
          <p:nvPr/>
        </p:nvSpPr>
        <p:spPr bwMode="gray">
          <a:xfrm>
            <a:off x="4441144" y="5820148"/>
            <a:ext cx="1258750" cy="545805"/>
          </a:xfrm>
          <a:prstGeom prst="rect">
            <a:avLst/>
          </a:pr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rPr>
              <a:t>Determines the RPF interface.</a:t>
            </a:r>
          </a:p>
        </p:txBody>
      </p:sp>
      <p:cxnSp>
        <p:nvCxnSpPr>
          <p:cNvPr id="24" name="Straight Arrow Connector 23">
            <a:extLst>
              <a:ext uri="{FF2B5EF4-FFF2-40B4-BE49-F238E27FC236}">
                <a16:creationId xmlns:a16="http://schemas.microsoft.com/office/drawing/2014/main" xmlns="" id="{32B9FAD3-9F45-4D87-A9E8-27425AA62990}"/>
              </a:ext>
            </a:extLst>
          </p:cNvPr>
          <p:cNvCxnSpPr>
            <a:cxnSpLocks/>
            <a:stCxn id="23" idx="1"/>
            <a:endCxn id="21" idx="3"/>
          </p:cNvCxnSpPr>
          <p:nvPr/>
        </p:nvCxnSpPr>
        <p:spPr bwMode="gray">
          <a:xfrm flipH="1">
            <a:off x="3786233" y="6093051"/>
            <a:ext cx="654911" cy="0"/>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25" name="文本框 27">
            <a:extLst>
              <a:ext uri="{FF2B5EF4-FFF2-40B4-BE49-F238E27FC236}">
                <a16:creationId xmlns:a16="http://schemas.microsoft.com/office/drawing/2014/main" xmlns="" id="{DB6B59C3-CA48-449D-A1F4-AB9E1DD2AC42}"/>
              </a:ext>
            </a:extLst>
          </p:cNvPr>
          <p:cNvSpPr txBox="1"/>
          <p:nvPr/>
        </p:nvSpPr>
        <p:spPr bwMode="gray">
          <a:xfrm>
            <a:off x="1306494" y="3187933"/>
            <a:ext cx="1087445" cy="470280"/>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100" dirty="0">
                <a:solidFill>
                  <a:srgbClr val="000000"/>
                </a:solidFill>
                <a:latin typeface="Huawei Sans" panose="020C0503030203020204" pitchFamily="34" charset="0"/>
                <a:cs typeface="Arial" pitchFamily="34" charset="0"/>
              </a:rPr>
              <a:t>From the routing table</a:t>
            </a:r>
          </a:p>
        </p:txBody>
      </p:sp>
      <p:sp>
        <p:nvSpPr>
          <p:cNvPr id="26" name="文本框 27">
            <a:extLst>
              <a:ext uri="{FF2B5EF4-FFF2-40B4-BE49-F238E27FC236}">
                <a16:creationId xmlns:a16="http://schemas.microsoft.com/office/drawing/2014/main" xmlns="" id="{EFEA2889-10FE-4D15-BD72-83B615E683F0}"/>
              </a:ext>
            </a:extLst>
          </p:cNvPr>
          <p:cNvSpPr txBox="1"/>
          <p:nvPr/>
        </p:nvSpPr>
        <p:spPr bwMode="gray">
          <a:xfrm>
            <a:off x="3095478" y="3187933"/>
            <a:ext cx="1087445" cy="470280"/>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100" dirty="0">
                <a:solidFill>
                  <a:srgbClr val="000000"/>
                </a:solidFill>
                <a:latin typeface="Huawei Sans" panose="020C0503030203020204" pitchFamily="34" charset="0"/>
                <a:cs typeface="Arial" pitchFamily="34" charset="0"/>
              </a:rPr>
              <a:t>From the routing table</a:t>
            </a:r>
          </a:p>
        </p:txBody>
      </p:sp>
      <p:sp>
        <p:nvSpPr>
          <p:cNvPr id="27" name="文本框 27">
            <a:extLst>
              <a:ext uri="{FF2B5EF4-FFF2-40B4-BE49-F238E27FC236}">
                <a16:creationId xmlns:a16="http://schemas.microsoft.com/office/drawing/2014/main" xmlns="" id="{94F1B62E-63DE-4C11-A050-DEB6806E8186}"/>
              </a:ext>
            </a:extLst>
          </p:cNvPr>
          <p:cNvSpPr txBox="1"/>
          <p:nvPr/>
        </p:nvSpPr>
        <p:spPr bwMode="gray">
          <a:xfrm>
            <a:off x="4913061" y="3187933"/>
            <a:ext cx="1087445" cy="470280"/>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100" dirty="0">
                <a:solidFill>
                  <a:srgbClr val="000000"/>
                </a:solidFill>
                <a:latin typeface="Huawei Sans" panose="020C0503030203020204" pitchFamily="34" charset="0"/>
                <a:cs typeface="Arial" pitchFamily="34" charset="0"/>
              </a:rPr>
              <a:t>From the routing table</a:t>
            </a:r>
          </a:p>
        </p:txBody>
      </p:sp>
      <p:sp>
        <p:nvSpPr>
          <p:cNvPr id="28" name="文本框 27">
            <a:extLst>
              <a:ext uri="{FF2B5EF4-FFF2-40B4-BE49-F238E27FC236}">
                <a16:creationId xmlns:a16="http://schemas.microsoft.com/office/drawing/2014/main" xmlns="" id="{7B9D1832-0D4E-479A-8C5C-D3EFD38AC25A}"/>
              </a:ext>
            </a:extLst>
          </p:cNvPr>
          <p:cNvSpPr txBox="1"/>
          <p:nvPr/>
        </p:nvSpPr>
        <p:spPr bwMode="gray">
          <a:xfrm>
            <a:off x="2993254" y="5447564"/>
            <a:ext cx="1665577" cy="2614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100" dirty="0">
                <a:solidFill>
                  <a:srgbClr val="000000"/>
                </a:solidFill>
                <a:latin typeface="Huawei Sans" panose="020C0503030203020204" pitchFamily="34" charset="0"/>
                <a:cs typeface="Arial" pitchFamily="34" charset="0"/>
              </a:rPr>
              <a:t>Rules-based selection</a:t>
            </a:r>
          </a:p>
        </p:txBody>
      </p:sp>
      <p:sp>
        <p:nvSpPr>
          <p:cNvPr id="29" name="文本框 27">
            <a:extLst>
              <a:ext uri="{FF2B5EF4-FFF2-40B4-BE49-F238E27FC236}">
                <a16:creationId xmlns:a16="http://schemas.microsoft.com/office/drawing/2014/main" xmlns="" id="{1B5B5712-8011-4B10-8C76-03609A6234F1}"/>
              </a:ext>
            </a:extLst>
          </p:cNvPr>
          <p:cNvSpPr txBox="1"/>
          <p:nvPr/>
        </p:nvSpPr>
        <p:spPr bwMode="gray">
          <a:xfrm>
            <a:off x="1387407" y="2398285"/>
            <a:ext cx="3538908" cy="265460"/>
          </a:xfrm>
          <a:prstGeom prst="rect">
            <a:avLst/>
          </a:prstGeom>
          <a:solidFill>
            <a:schemeClr val="bg1"/>
          </a:solidFill>
          <a:ln w="9525">
            <a:noFill/>
            <a:miter lim="800000"/>
            <a:headEnd/>
            <a:tailEnd/>
          </a:ln>
        </p:spPr>
        <p:txBody>
          <a:bodyPr wrap="square" lIns="99980" tIns="49986" rIns="99980" bIns="49986" rtlCol="0">
            <a:noAutofit/>
          </a:bodyPr>
          <a:lstStyle/>
          <a:p>
            <a:pPr algn="ctr" defTabSz="1001649" eaLnBrk="0" fontAlgn="ctr" hangingPunct="0"/>
            <a:r>
              <a:rPr lang="en-US" sz="1100" dirty="0">
                <a:solidFill>
                  <a:srgbClr val="000000"/>
                </a:solidFill>
                <a:latin typeface="Huawei Sans" panose="020C0503030203020204" pitchFamily="34" charset="0"/>
                <a:cs typeface="Arial" pitchFamily="34" charset="0"/>
              </a:rPr>
              <a:t>Searches for corresponding entries in routing tables.</a:t>
            </a:r>
          </a:p>
        </p:txBody>
      </p:sp>
      <p:sp>
        <p:nvSpPr>
          <p:cNvPr id="42" name="矩形: 圆角 52">
            <a:extLst>
              <a:ext uri="{FF2B5EF4-FFF2-40B4-BE49-F238E27FC236}">
                <a16:creationId xmlns:a16="http://schemas.microsoft.com/office/drawing/2014/main" xmlns="" id="{E8BCE667-A001-4E16-8D28-6CD83F0F7AAE}"/>
              </a:ext>
            </a:extLst>
          </p:cNvPr>
          <p:cNvSpPr/>
          <p:nvPr/>
        </p:nvSpPr>
        <p:spPr bwMode="gray">
          <a:xfrm>
            <a:off x="7661547" y="3264116"/>
            <a:ext cx="1855232" cy="1018223"/>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RPF route</a:t>
            </a:r>
          </a:p>
        </p:txBody>
      </p:sp>
      <p:pic>
        <p:nvPicPr>
          <p:cNvPr id="43" name="图片 38" descr="PC.png">
            <a:extLst>
              <a:ext uri="{FF2B5EF4-FFF2-40B4-BE49-F238E27FC236}">
                <a16:creationId xmlns:a16="http://schemas.microsoft.com/office/drawing/2014/main" xmlns="" id="{9A97575F-3797-4527-8279-DBB3F00D5270}"/>
              </a:ext>
            </a:extLst>
          </p:cNvPr>
          <p:cNvPicPr>
            <a:picLocks noChangeAspect="1"/>
          </p:cNvPicPr>
          <p:nvPr/>
        </p:nvPicPr>
        <p:blipFill>
          <a:blip r:embed="rId3" cstate="print"/>
          <a:stretch>
            <a:fillRect/>
          </a:stretch>
        </p:blipFill>
        <p:spPr bwMode="gray">
          <a:xfrm>
            <a:off x="9750328" y="4136192"/>
            <a:ext cx="544104" cy="385259"/>
          </a:xfrm>
          <a:prstGeom prst="rect">
            <a:avLst/>
          </a:prstGeom>
        </p:spPr>
      </p:pic>
      <p:pic>
        <p:nvPicPr>
          <p:cNvPr id="44" name="图片 66" descr="交换机.png">
            <a:extLst>
              <a:ext uri="{FF2B5EF4-FFF2-40B4-BE49-F238E27FC236}">
                <a16:creationId xmlns:a16="http://schemas.microsoft.com/office/drawing/2014/main" xmlns="" id="{671299D8-38D1-47F0-88E4-F35F4127CB5C}"/>
              </a:ext>
            </a:extLst>
          </p:cNvPr>
          <p:cNvPicPr>
            <a:picLocks noChangeAspect="1"/>
          </p:cNvPicPr>
          <p:nvPr/>
        </p:nvPicPr>
        <p:blipFill>
          <a:blip r:embed="rId4" cstate="print"/>
          <a:stretch>
            <a:fillRect/>
          </a:stretch>
        </p:blipFill>
        <p:spPr bwMode="gray">
          <a:xfrm>
            <a:off x="7456002" y="2168743"/>
            <a:ext cx="540000" cy="441817"/>
          </a:xfrm>
          <a:prstGeom prst="rect">
            <a:avLst/>
          </a:prstGeom>
        </p:spPr>
      </p:pic>
      <p:pic>
        <p:nvPicPr>
          <p:cNvPr id="45" name="Picture 12" descr="E:\2016.01\1.12 扁平化图标\蓝色\AR-蓝色最新-40.png">
            <a:extLst>
              <a:ext uri="{FF2B5EF4-FFF2-40B4-BE49-F238E27FC236}">
                <a16:creationId xmlns:a16="http://schemas.microsoft.com/office/drawing/2014/main" xmlns="" id="{B6F97A27-A002-4549-AD1D-F4455E4D9417}"/>
              </a:ext>
            </a:extLst>
          </p:cNvPr>
          <p:cNvPicPr>
            <a:picLocks noChangeAspect="1" noChangeArrowheads="1"/>
          </p:cNvPicPr>
          <p:nvPr/>
        </p:nvPicPr>
        <p:blipFill>
          <a:blip r:embed="rId5" cstate="print"/>
          <a:srcRect/>
          <a:stretch>
            <a:fillRect/>
          </a:stretch>
        </p:blipFill>
        <p:spPr bwMode="gray">
          <a:xfrm>
            <a:off x="9752380" y="2987539"/>
            <a:ext cx="540000" cy="441818"/>
          </a:xfrm>
          <a:prstGeom prst="rect">
            <a:avLst/>
          </a:prstGeom>
          <a:noFill/>
        </p:spPr>
      </p:pic>
      <p:pic>
        <p:nvPicPr>
          <p:cNvPr id="46" name="Picture 45" descr="E:\2016.01\1.12 扁平化图标\蓝色\AR-蓝色最新-40.png">
            <a:extLst>
              <a:ext uri="{FF2B5EF4-FFF2-40B4-BE49-F238E27FC236}">
                <a16:creationId xmlns:a16="http://schemas.microsoft.com/office/drawing/2014/main" xmlns="" id="{90497CDF-5354-40C8-A7C9-3A3C102A4B3D}"/>
              </a:ext>
            </a:extLst>
          </p:cNvPr>
          <p:cNvPicPr>
            <a:picLocks noChangeAspect="1" noChangeArrowheads="1"/>
          </p:cNvPicPr>
          <p:nvPr/>
        </p:nvPicPr>
        <p:blipFill>
          <a:blip r:embed="rId5" cstate="print"/>
          <a:srcRect/>
          <a:stretch>
            <a:fillRect/>
          </a:stretch>
        </p:blipFill>
        <p:spPr bwMode="gray">
          <a:xfrm>
            <a:off x="8831012" y="2167894"/>
            <a:ext cx="540000" cy="441818"/>
          </a:xfrm>
          <a:prstGeom prst="rect">
            <a:avLst/>
          </a:prstGeom>
          <a:noFill/>
        </p:spPr>
      </p:pic>
      <p:pic>
        <p:nvPicPr>
          <p:cNvPr id="47" name="Picture 46" descr="E:\2016.01\1.12 扁平化图标\蓝色\AR-蓝色最新-40.png">
            <a:extLst>
              <a:ext uri="{FF2B5EF4-FFF2-40B4-BE49-F238E27FC236}">
                <a16:creationId xmlns:a16="http://schemas.microsoft.com/office/drawing/2014/main" xmlns="" id="{D6E31C6C-49DA-4AC2-9B0A-652B18B0685B}"/>
              </a:ext>
            </a:extLst>
          </p:cNvPr>
          <p:cNvPicPr>
            <a:picLocks noChangeAspect="1" noChangeArrowheads="1"/>
          </p:cNvPicPr>
          <p:nvPr/>
        </p:nvPicPr>
        <p:blipFill>
          <a:blip r:embed="rId5" cstate="print"/>
          <a:srcRect/>
          <a:stretch>
            <a:fillRect/>
          </a:stretch>
        </p:blipFill>
        <p:spPr bwMode="gray">
          <a:xfrm>
            <a:off x="10670769" y="2167894"/>
            <a:ext cx="540000" cy="441818"/>
          </a:xfrm>
          <a:prstGeom prst="rect">
            <a:avLst/>
          </a:prstGeom>
          <a:noFill/>
        </p:spPr>
      </p:pic>
      <p:cxnSp>
        <p:nvCxnSpPr>
          <p:cNvPr id="48" name="直接连接符 12">
            <a:extLst>
              <a:ext uri="{FF2B5EF4-FFF2-40B4-BE49-F238E27FC236}">
                <a16:creationId xmlns:a16="http://schemas.microsoft.com/office/drawing/2014/main" xmlns="" id="{21CE2581-01B3-4B83-A4E3-6E3BD547CAB9}"/>
              </a:ext>
            </a:extLst>
          </p:cNvPr>
          <p:cNvCxnSpPr>
            <a:cxnSpLocks/>
            <a:stCxn id="44" idx="3"/>
            <a:endCxn id="46" idx="1"/>
          </p:cNvCxnSpPr>
          <p:nvPr/>
        </p:nvCxnSpPr>
        <p:spPr bwMode="gray">
          <a:xfrm flipV="1">
            <a:off x="7996002" y="2388803"/>
            <a:ext cx="835010" cy="849"/>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9" name="直接连接符 12">
            <a:extLst>
              <a:ext uri="{FF2B5EF4-FFF2-40B4-BE49-F238E27FC236}">
                <a16:creationId xmlns:a16="http://schemas.microsoft.com/office/drawing/2014/main" xmlns="" id="{D31E2508-4D5E-4D8B-8E8F-AEBF3FC2C065}"/>
              </a:ext>
            </a:extLst>
          </p:cNvPr>
          <p:cNvCxnSpPr>
            <a:cxnSpLocks/>
            <a:stCxn id="47" idx="2"/>
            <a:endCxn id="45" idx="3"/>
          </p:cNvCxnSpPr>
          <p:nvPr/>
        </p:nvCxnSpPr>
        <p:spPr bwMode="gray">
          <a:xfrm flipH="1">
            <a:off x="10292380" y="2609712"/>
            <a:ext cx="648389" cy="59873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0" name="直接连接符 12">
            <a:extLst>
              <a:ext uri="{FF2B5EF4-FFF2-40B4-BE49-F238E27FC236}">
                <a16:creationId xmlns:a16="http://schemas.microsoft.com/office/drawing/2014/main" xmlns="" id="{D8E0297D-2428-4287-9539-1A27F8E36BF2}"/>
              </a:ext>
            </a:extLst>
          </p:cNvPr>
          <p:cNvCxnSpPr>
            <a:cxnSpLocks/>
            <a:stCxn id="46" idx="2"/>
            <a:endCxn id="45" idx="1"/>
          </p:cNvCxnSpPr>
          <p:nvPr/>
        </p:nvCxnSpPr>
        <p:spPr bwMode="gray">
          <a:xfrm>
            <a:off x="9101012" y="2609712"/>
            <a:ext cx="651368" cy="59873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1" name="直接连接符 12">
            <a:extLst>
              <a:ext uri="{FF2B5EF4-FFF2-40B4-BE49-F238E27FC236}">
                <a16:creationId xmlns:a16="http://schemas.microsoft.com/office/drawing/2014/main" xmlns="" id="{7984B89F-E757-4D39-B76F-101CF515573A}"/>
              </a:ext>
            </a:extLst>
          </p:cNvPr>
          <p:cNvCxnSpPr>
            <a:cxnSpLocks/>
            <a:stCxn id="43" idx="0"/>
            <a:endCxn id="45" idx="2"/>
          </p:cNvCxnSpPr>
          <p:nvPr/>
        </p:nvCxnSpPr>
        <p:spPr bwMode="gray">
          <a:xfrm flipV="1">
            <a:off x="10022380" y="3429357"/>
            <a:ext cx="0" cy="706835"/>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2" name="文本框 27">
            <a:extLst>
              <a:ext uri="{FF2B5EF4-FFF2-40B4-BE49-F238E27FC236}">
                <a16:creationId xmlns:a16="http://schemas.microsoft.com/office/drawing/2014/main" xmlns="" id="{CCB285F6-F505-4939-86CE-8DD4056D3F16}"/>
              </a:ext>
            </a:extLst>
          </p:cNvPr>
          <p:cNvSpPr txBox="1"/>
          <p:nvPr/>
        </p:nvSpPr>
        <p:spPr bwMode="gray">
          <a:xfrm>
            <a:off x="7220249" y="1757631"/>
            <a:ext cx="1005219" cy="470280"/>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ea typeface="+mn-ea"/>
                <a:cs typeface="Arial" pitchFamily="34" charset="0"/>
              </a:rPr>
              <a:t>Multicast source S1</a:t>
            </a:r>
          </a:p>
        </p:txBody>
      </p:sp>
      <p:sp>
        <p:nvSpPr>
          <p:cNvPr id="53" name="Oval 41">
            <a:extLst>
              <a:ext uri="{FF2B5EF4-FFF2-40B4-BE49-F238E27FC236}">
                <a16:creationId xmlns:a16="http://schemas.microsoft.com/office/drawing/2014/main" xmlns="" id="{EE139008-B13E-46F4-9C6C-1E3D0C564FFB}"/>
              </a:ext>
            </a:extLst>
          </p:cNvPr>
          <p:cNvSpPr>
            <a:spLocks noChangeAspect="1"/>
          </p:cNvSpPr>
          <p:nvPr/>
        </p:nvSpPr>
        <p:spPr bwMode="gray">
          <a:xfrm>
            <a:off x="9026756" y="251507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100" b="1" dirty="0">
              <a:solidFill>
                <a:prstClr val="black"/>
              </a:solidFill>
              <a:latin typeface="Huawei Sans" panose="020C0503030203020204" pitchFamily="34" charset="0"/>
            </a:endParaRPr>
          </a:p>
        </p:txBody>
      </p:sp>
      <p:sp>
        <p:nvSpPr>
          <p:cNvPr id="54" name="Oval 41">
            <a:extLst>
              <a:ext uri="{FF2B5EF4-FFF2-40B4-BE49-F238E27FC236}">
                <a16:creationId xmlns:a16="http://schemas.microsoft.com/office/drawing/2014/main" xmlns="" id="{8533AEEE-AB35-43BD-887B-2951D88DEC68}"/>
              </a:ext>
            </a:extLst>
          </p:cNvPr>
          <p:cNvSpPr>
            <a:spLocks noChangeAspect="1"/>
          </p:cNvSpPr>
          <p:nvPr/>
        </p:nvSpPr>
        <p:spPr bwMode="gray">
          <a:xfrm>
            <a:off x="9672749" y="312353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100" b="1" dirty="0">
              <a:solidFill>
                <a:prstClr val="black"/>
              </a:solidFill>
              <a:latin typeface="Huawei Sans" panose="020C0503030203020204" pitchFamily="34" charset="0"/>
            </a:endParaRPr>
          </a:p>
        </p:txBody>
      </p:sp>
      <p:sp>
        <p:nvSpPr>
          <p:cNvPr id="55" name="Oval 41">
            <a:extLst>
              <a:ext uri="{FF2B5EF4-FFF2-40B4-BE49-F238E27FC236}">
                <a16:creationId xmlns:a16="http://schemas.microsoft.com/office/drawing/2014/main" xmlns="" id="{22C1688E-752D-4C5A-8D28-EB9A0924FAA8}"/>
              </a:ext>
            </a:extLst>
          </p:cNvPr>
          <p:cNvSpPr>
            <a:spLocks noChangeAspect="1"/>
          </p:cNvSpPr>
          <p:nvPr/>
        </p:nvSpPr>
        <p:spPr bwMode="gray">
          <a:xfrm>
            <a:off x="10212750" y="3118945"/>
            <a:ext cx="159261" cy="159261"/>
          </a:xfrm>
          <a:prstGeom prst="ellipse">
            <a:avLst/>
          </a:prstGeom>
          <a:pattFill prst="dkUpDiag">
            <a:fgClr>
              <a:srgbClr val="EC7061"/>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100" b="1" dirty="0">
              <a:solidFill>
                <a:prstClr val="black"/>
              </a:solidFill>
              <a:latin typeface="Huawei Sans" panose="020C0503030203020204" pitchFamily="34" charset="0"/>
            </a:endParaRPr>
          </a:p>
        </p:txBody>
      </p:sp>
      <p:sp>
        <p:nvSpPr>
          <p:cNvPr id="56" name="Oval 41">
            <a:extLst>
              <a:ext uri="{FF2B5EF4-FFF2-40B4-BE49-F238E27FC236}">
                <a16:creationId xmlns:a16="http://schemas.microsoft.com/office/drawing/2014/main" xmlns="" id="{5B8A7042-70A6-4224-91F4-F863AC8F7B42}"/>
              </a:ext>
            </a:extLst>
          </p:cNvPr>
          <p:cNvSpPr>
            <a:spLocks noChangeAspect="1"/>
          </p:cNvSpPr>
          <p:nvPr/>
        </p:nvSpPr>
        <p:spPr bwMode="gray">
          <a:xfrm>
            <a:off x="10861138" y="250819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100" b="1" dirty="0">
              <a:solidFill>
                <a:prstClr val="black"/>
              </a:solidFill>
              <a:latin typeface="Huawei Sans" panose="020C0503030203020204" pitchFamily="34" charset="0"/>
            </a:endParaRPr>
          </a:p>
        </p:txBody>
      </p:sp>
      <p:sp>
        <p:nvSpPr>
          <p:cNvPr id="57" name="TextBox 56">
            <a:extLst>
              <a:ext uri="{FF2B5EF4-FFF2-40B4-BE49-F238E27FC236}">
                <a16:creationId xmlns:a16="http://schemas.microsoft.com/office/drawing/2014/main" xmlns="" id="{C72BBB9A-D2BB-44AA-A462-6C1205E13BEB}"/>
              </a:ext>
            </a:extLst>
          </p:cNvPr>
          <p:cNvSpPr txBox="1"/>
          <p:nvPr/>
        </p:nvSpPr>
        <p:spPr bwMode="gray">
          <a:xfrm>
            <a:off x="8863066" y="2625946"/>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IF2</a:t>
            </a:r>
          </a:p>
        </p:txBody>
      </p:sp>
      <p:sp>
        <p:nvSpPr>
          <p:cNvPr id="58" name="TextBox 57">
            <a:extLst>
              <a:ext uri="{FF2B5EF4-FFF2-40B4-BE49-F238E27FC236}">
                <a16:creationId xmlns:a16="http://schemas.microsoft.com/office/drawing/2014/main" xmlns="" id="{EC8FAD47-4770-4763-A9D2-091347A94590}"/>
              </a:ext>
            </a:extLst>
          </p:cNvPr>
          <p:cNvSpPr txBox="1"/>
          <p:nvPr/>
        </p:nvSpPr>
        <p:spPr bwMode="gray">
          <a:xfrm>
            <a:off x="10742638" y="2660227"/>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IF2</a:t>
            </a:r>
          </a:p>
        </p:txBody>
      </p:sp>
      <p:sp>
        <p:nvSpPr>
          <p:cNvPr id="59" name="TextBox 58">
            <a:extLst>
              <a:ext uri="{FF2B5EF4-FFF2-40B4-BE49-F238E27FC236}">
                <a16:creationId xmlns:a16="http://schemas.microsoft.com/office/drawing/2014/main" xmlns="" id="{343FF317-5BCB-47CC-938A-F3A9DC1C1FC0}"/>
              </a:ext>
            </a:extLst>
          </p:cNvPr>
          <p:cNvSpPr txBox="1"/>
          <p:nvPr/>
        </p:nvSpPr>
        <p:spPr bwMode="gray">
          <a:xfrm>
            <a:off x="9344883" y="3072545"/>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IF1</a:t>
            </a:r>
          </a:p>
        </p:txBody>
      </p:sp>
      <p:sp>
        <p:nvSpPr>
          <p:cNvPr id="60" name="TextBox 59">
            <a:extLst>
              <a:ext uri="{FF2B5EF4-FFF2-40B4-BE49-F238E27FC236}">
                <a16:creationId xmlns:a16="http://schemas.microsoft.com/office/drawing/2014/main" xmlns="" id="{E1D9C309-96AE-4271-83C1-A909CFF161D6}"/>
              </a:ext>
            </a:extLst>
          </p:cNvPr>
          <p:cNvSpPr txBox="1"/>
          <p:nvPr/>
        </p:nvSpPr>
        <p:spPr bwMode="gray">
          <a:xfrm>
            <a:off x="10340235" y="3060075"/>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IF2</a:t>
            </a:r>
          </a:p>
        </p:txBody>
      </p:sp>
      <p:sp>
        <p:nvSpPr>
          <p:cNvPr id="61" name="TextBox 60">
            <a:extLst>
              <a:ext uri="{FF2B5EF4-FFF2-40B4-BE49-F238E27FC236}">
                <a16:creationId xmlns:a16="http://schemas.microsoft.com/office/drawing/2014/main" xmlns="" id="{4A91EAF7-F67A-4903-8E30-5645B20020FB}"/>
              </a:ext>
            </a:extLst>
          </p:cNvPr>
          <p:cNvSpPr txBox="1"/>
          <p:nvPr/>
        </p:nvSpPr>
        <p:spPr bwMode="gray">
          <a:xfrm>
            <a:off x="8879475" y="1938169"/>
            <a:ext cx="452368" cy="276999"/>
          </a:xfrm>
          <a:prstGeom prst="rect">
            <a:avLst/>
          </a:prstGeom>
          <a:noFill/>
        </p:spPr>
        <p:txBody>
          <a:bodyPr wrap="square" rtlCol="0">
            <a:noAutofit/>
          </a:bodyPr>
          <a:lstStyle/>
          <a:p>
            <a:pPr fontAlgn="ctr"/>
            <a:r>
              <a:rPr lang="en-US" sz="1200" dirty="0">
                <a:latin typeface="Huawei Sans" panose="020C0503030203020204" pitchFamily="34" charset="0"/>
              </a:rPr>
              <a:t>RT1</a:t>
            </a:r>
          </a:p>
        </p:txBody>
      </p:sp>
      <p:sp>
        <p:nvSpPr>
          <p:cNvPr id="62" name="TextBox 61">
            <a:extLst>
              <a:ext uri="{FF2B5EF4-FFF2-40B4-BE49-F238E27FC236}">
                <a16:creationId xmlns:a16="http://schemas.microsoft.com/office/drawing/2014/main" xmlns="" id="{EF10C3EA-07DF-4706-A8CA-523955A8A6FF}"/>
              </a:ext>
            </a:extLst>
          </p:cNvPr>
          <p:cNvSpPr txBox="1"/>
          <p:nvPr/>
        </p:nvSpPr>
        <p:spPr bwMode="gray">
          <a:xfrm>
            <a:off x="10708683" y="1936295"/>
            <a:ext cx="452368" cy="276999"/>
          </a:xfrm>
          <a:prstGeom prst="rect">
            <a:avLst/>
          </a:prstGeom>
          <a:noFill/>
        </p:spPr>
        <p:txBody>
          <a:bodyPr wrap="square" rtlCol="0">
            <a:noAutofit/>
          </a:bodyPr>
          <a:lstStyle/>
          <a:p>
            <a:pPr fontAlgn="ctr"/>
            <a:r>
              <a:rPr lang="en-US" sz="1200" dirty="0">
                <a:latin typeface="Huawei Sans" panose="020C0503030203020204" pitchFamily="34" charset="0"/>
              </a:rPr>
              <a:t>RT2</a:t>
            </a:r>
          </a:p>
        </p:txBody>
      </p:sp>
      <p:sp>
        <p:nvSpPr>
          <p:cNvPr id="63" name="TextBox 62">
            <a:extLst>
              <a:ext uri="{FF2B5EF4-FFF2-40B4-BE49-F238E27FC236}">
                <a16:creationId xmlns:a16="http://schemas.microsoft.com/office/drawing/2014/main" xmlns="" id="{B449E25E-4C50-4863-B52A-2ACAF24FD130}"/>
              </a:ext>
            </a:extLst>
          </p:cNvPr>
          <p:cNvSpPr txBox="1"/>
          <p:nvPr/>
        </p:nvSpPr>
        <p:spPr bwMode="gray">
          <a:xfrm>
            <a:off x="9802081" y="2745936"/>
            <a:ext cx="452368" cy="276999"/>
          </a:xfrm>
          <a:prstGeom prst="rect">
            <a:avLst/>
          </a:prstGeom>
          <a:noFill/>
        </p:spPr>
        <p:txBody>
          <a:bodyPr wrap="square" rtlCol="0">
            <a:noAutofit/>
          </a:bodyPr>
          <a:lstStyle/>
          <a:p>
            <a:pPr fontAlgn="ctr"/>
            <a:r>
              <a:rPr lang="en-US" sz="1200" dirty="0">
                <a:latin typeface="Huawei Sans" panose="020C0503030203020204" pitchFamily="34" charset="0"/>
              </a:rPr>
              <a:t>RT3</a:t>
            </a:r>
          </a:p>
        </p:txBody>
      </p:sp>
      <p:cxnSp>
        <p:nvCxnSpPr>
          <p:cNvPr id="64" name="Straight Arrow Connector 63">
            <a:extLst>
              <a:ext uri="{FF2B5EF4-FFF2-40B4-BE49-F238E27FC236}">
                <a16:creationId xmlns:a16="http://schemas.microsoft.com/office/drawing/2014/main" xmlns="" id="{AE7A5ABC-1A24-402E-96FC-2937F45D4DEA}"/>
              </a:ext>
            </a:extLst>
          </p:cNvPr>
          <p:cNvCxnSpPr>
            <a:cxnSpLocks/>
          </p:cNvCxnSpPr>
          <p:nvPr/>
        </p:nvCxnSpPr>
        <p:spPr bwMode="gray">
          <a:xfrm flipH="1">
            <a:off x="10514097" y="2798358"/>
            <a:ext cx="314818" cy="317843"/>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a:extLst>
              <a:ext uri="{FF2B5EF4-FFF2-40B4-BE49-F238E27FC236}">
                <a16:creationId xmlns:a16="http://schemas.microsoft.com/office/drawing/2014/main" xmlns="" id="{B943EE32-E8B3-4BF1-81FF-B28A4CE107E8}"/>
              </a:ext>
            </a:extLst>
          </p:cNvPr>
          <p:cNvCxnSpPr>
            <a:cxnSpLocks/>
          </p:cNvCxnSpPr>
          <p:nvPr/>
        </p:nvCxnSpPr>
        <p:spPr bwMode="gray">
          <a:xfrm>
            <a:off x="8054127" y="2477916"/>
            <a:ext cx="718760"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xmlns="" id="{1AACE766-F65D-431B-8B27-DF6BEF8A254D}"/>
              </a:ext>
            </a:extLst>
          </p:cNvPr>
          <p:cNvCxnSpPr>
            <a:cxnSpLocks/>
          </p:cNvCxnSpPr>
          <p:nvPr/>
        </p:nvCxnSpPr>
        <p:spPr bwMode="gray">
          <a:xfrm flipH="1" flipV="1">
            <a:off x="9193930" y="2770901"/>
            <a:ext cx="352513" cy="352690"/>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7" name="文本框 27">
            <a:extLst>
              <a:ext uri="{FF2B5EF4-FFF2-40B4-BE49-F238E27FC236}">
                <a16:creationId xmlns:a16="http://schemas.microsoft.com/office/drawing/2014/main" xmlns="" id="{7471B625-77BA-4E03-9D02-2C97FF1398E9}"/>
              </a:ext>
            </a:extLst>
          </p:cNvPr>
          <p:cNvSpPr txBox="1"/>
          <p:nvPr/>
        </p:nvSpPr>
        <p:spPr bwMode="gray">
          <a:xfrm>
            <a:off x="9126463" y="4422602"/>
            <a:ext cx="1791834" cy="283149"/>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ea typeface="+mn-ea"/>
                <a:cs typeface="Arial" pitchFamily="34" charset="0"/>
              </a:rPr>
              <a:t>Multicast group member</a:t>
            </a:r>
          </a:p>
        </p:txBody>
      </p:sp>
      <p:sp>
        <p:nvSpPr>
          <p:cNvPr id="68" name="文本框 27">
            <a:extLst>
              <a:ext uri="{FF2B5EF4-FFF2-40B4-BE49-F238E27FC236}">
                <a16:creationId xmlns:a16="http://schemas.microsoft.com/office/drawing/2014/main" xmlns="" id="{6D960631-4BB5-451A-A69F-A88362F7A6C4}"/>
              </a:ext>
            </a:extLst>
          </p:cNvPr>
          <p:cNvSpPr txBox="1"/>
          <p:nvPr/>
        </p:nvSpPr>
        <p:spPr bwMode="gray">
          <a:xfrm>
            <a:off x="10218906" y="4126025"/>
            <a:ext cx="1222719" cy="470280"/>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ea typeface="+mn-ea"/>
                <a:cs typeface="Arial" pitchFamily="34" charset="0"/>
              </a:rPr>
              <a:t>Joins multicast group G1.</a:t>
            </a:r>
          </a:p>
        </p:txBody>
      </p:sp>
      <p:cxnSp>
        <p:nvCxnSpPr>
          <p:cNvPr id="69" name="直接连接符 12">
            <a:extLst>
              <a:ext uri="{FF2B5EF4-FFF2-40B4-BE49-F238E27FC236}">
                <a16:creationId xmlns:a16="http://schemas.microsoft.com/office/drawing/2014/main" xmlns="" id="{99EB16D9-8649-443D-B018-ACD59B24233F}"/>
              </a:ext>
            </a:extLst>
          </p:cNvPr>
          <p:cNvCxnSpPr>
            <a:cxnSpLocks/>
            <a:stCxn id="46" idx="3"/>
            <a:endCxn id="47" idx="1"/>
          </p:cNvCxnSpPr>
          <p:nvPr/>
        </p:nvCxnSpPr>
        <p:spPr bwMode="gray">
          <a:xfrm>
            <a:off x="9371012" y="2388803"/>
            <a:ext cx="1299757"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70" name="Straight Arrow Connector 69">
            <a:extLst>
              <a:ext uri="{FF2B5EF4-FFF2-40B4-BE49-F238E27FC236}">
                <a16:creationId xmlns:a16="http://schemas.microsoft.com/office/drawing/2014/main" xmlns="" id="{E84CE293-857C-4573-9804-F4F65FD38DAF}"/>
              </a:ext>
            </a:extLst>
          </p:cNvPr>
          <p:cNvCxnSpPr>
            <a:cxnSpLocks/>
          </p:cNvCxnSpPr>
          <p:nvPr/>
        </p:nvCxnSpPr>
        <p:spPr bwMode="gray">
          <a:xfrm>
            <a:off x="9615978" y="2301115"/>
            <a:ext cx="772799"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71" name="Oval 41">
            <a:extLst>
              <a:ext uri="{FF2B5EF4-FFF2-40B4-BE49-F238E27FC236}">
                <a16:creationId xmlns:a16="http://schemas.microsoft.com/office/drawing/2014/main" xmlns="" id="{3E1A4CF6-D3BF-4DCF-B257-4BE7361C0913}"/>
              </a:ext>
            </a:extLst>
          </p:cNvPr>
          <p:cNvSpPr>
            <a:spLocks noChangeAspect="1"/>
          </p:cNvSpPr>
          <p:nvPr/>
        </p:nvSpPr>
        <p:spPr bwMode="gray">
          <a:xfrm>
            <a:off x="9261925" y="232350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100" b="1" dirty="0">
              <a:solidFill>
                <a:prstClr val="black"/>
              </a:solidFill>
              <a:latin typeface="Huawei Sans" panose="020C0503030203020204" pitchFamily="34" charset="0"/>
            </a:endParaRPr>
          </a:p>
        </p:txBody>
      </p:sp>
      <p:sp>
        <p:nvSpPr>
          <p:cNvPr id="72" name="Oval 41">
            <a:extLst>
              <a:ext uri="{FF2B5EF4-FFF2-40B4-BE49-F238E27FC236}">
                <a16:creationId xmlns:a16="http://schemas.microsoft.com/office/drawing/2014/main" xmlns="" id="{4423FF4D-C1FD-4811-A244-5B4D06C06933}"/>
              </a:ext>
            </a:extLst>
          </p:cNvPr>
          <p:cNvSpPr>
            <a:spLocks noChangeAspect="1"/>
          </p:cNvSpPr>
          <p:nvPr/>
        </p:nvSpPr>
        <p:spPr bwMode="gray">
          <a:xfrm>
            <a:off x="10599140" y="231865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100" b="1" dirty="0">
              <a:solidFill>
                <a:prstClr val="black"/>
              </a:solidFill>
              <a:latin typeface="Huawei Sans" panose="020C0503030203020204" pitchFamily="34" charset="0"/>
            </a:endParaRPr>
          </a:p>
        </p:txBody>
      </p:sp>
      <p:sp>
        <p:nvSpPr>
          <p:cNvPr id="73" name="TextBox 72">
            <a:extLst>
              <a:ext uri="{FF2B5EF4-FFF2-40B4-BE49-F238E27FC236}">
                <a16:creationId xmlns:a16="http://schemas.microsoft.com/office/drawing/2014/main" xmlns="" id="{8C58234C-5EC4-4677-A40B-980E5F8090B2}"/>
              </a:ext>
            </a:extLst>
          </p:cNvPr>
          <p:cNvSpPr txBox="1"/>
          <p:nvPr/>
        </p:nvSpPr>
        <p:spPr bwMode="gray">
          <a:xfrm>
            <a:off x="9307881" y="2082236"/>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IF1</a:t>
            </a:r>
          </a:p>
        </p:txBody>
      </p:sp>
      <p:sp>
        <p:nvSpPr>
          <p:cNvPr id="74" name="TextBox 73">
            <a:extLst>
              <a:ext uri="{FF2B5EF4-FFF2-40B4-BE49-F238E27FC236}">
                <a16:creationId xmlns:a16="http://schemas.microsoft.com/office/drawing/2014/main" xmlns="" id="{80F3C2B1-C4E3-4202-8C72-C2BE6B979C7F}"/>
              </a:ext>
            </a:extLst>
          </p:cNvPr>
          <p:cNvSpPr txBox="1"/>
          <p:nvPr/>
        </p:nvSpPr>
        <p:spPr bwMode="gray">
          <a:xfrm>
            <a:off x="10346376" y="2097232"/>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IF1</a:t>
            </a:r>
          </a:p>
        </p:txBody>
      </p:sp>
      <p:cxnSp>
        <p:nvCxnSpPr>
          <p:cNvPr id="75" name="Straight Arrow Connector 74">
            <a:extLst>
              <a:ext uri="{FF2B5EF4-FFF2-40B4-BE49-F238E27FC236}">
                <a16:creationId xmlns:a16="http://schemas.microsoft.com/office/drawing/2014/main" xmlns="" id="{02D93666-0A62-4462-8C8C-98CCF6F524CA}"/>
              </a:ext>
            </a:extLst>
          </p:cNvPr>
          <p:cNvCxnSpPr>
            <a:cxnSpLocks/>
          </p:cNvCxnSpPr>
          <p:nvPr/>
        </p:nvCxnSpPr>
        <p:spPr bwMode="gray">
          <a:xfrm flipV="1">
            <a:off x="9914701" y="3616941"/>
            <a:ext cx="1" cy="474667"/>
          </a:xfrm>
          <a:prstGeom prst="straightConnector1">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76" name="Oval 41">
            <a:extLst>
              <a:ext uri="{FF2B5EF4-FFF2-40B4-BE49-F238E27FC236}">
                <a16:creationId xmlns:a16="http://schemas.microsoft.com/office/drawing/2014/main" xmlns="" id="{D0A2F718-8594-4EBC-A085-7BA8D40114CB}"/>
              </a:ext>
            </a:extLst>
          </p:cNvPr>
          <p:cNvSpPr>
            <a:spLocks noChangeAspect="1"/>
          </p:cNvSpPr>
          <p:nvPr/>
        </p:nvSpPr>
        <p:spPr bwMode="gray">
          <a:xfrm>
            <a:off x="9950000" y="332113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100" b="1" dirty="0">
              <a:solidFill>
                <a:prstClr val="black"/>
              </a:solidFill>
              <a:latin typeface="Huawei Sans" panose="020C0503030203020204" pitchFamily="34" charset="0"/>
            </a:endParaRPr>
          </a:p>
        </p:txBody>
      </p:sp>
      <p:sp>
        <p:nvSpPr>
          <p:cNvPr id="77" name="TextBox 76">
            <a:extLst>
              <a:ext uri="{FF2B5EF4-FFF2-40B4-BE49-F238E27FC236}">
                <a16:creationId xmlns:a16="http://schemas.microsoft.com/office/drawing/2014/main" xmlns="" id="{D607D4E0-325F-4453-9D0C-57084D359E40}"/>
              </a:ext>
            </a:extLst>
          </p:cNvPr>
          <p:cNvSpPr txBox="1"/>
          <p:nvPr/>
        </p:nvSpPr>
        <p:spPr bwMode="gray">
          <a:xfrm>
            <a:off x="9637765" y="3378969"/>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IF3</a:t>
            </a:r>
          </a:p>
        </p:txBody>
      </p:sp>
      <p:grpSp>
        <p:nvGrpSpPr>
          <p:cNvPr id="78" name="Group 77">
            <a:extLst>
              <a:ext uri="{FF2B5EF4-FFF2-40B4-BE49-F238E27FC236}">
                <a16:creationId xmlns:a16="http://schemas.microsoft.com/office/drawing/2014/main" xmlns="" id="{57A3E4FF-1684-4D4B-8761-1A3BDAFE7467}"/>
              </a:ext>
            </a:extLst>
          </p:cNvPr>
          <p:cNvGrpSpPr/>
          <p:nvPr/>
        </p:nvGrpSpPr>
        <p:grpSpPr bwMode="gray">
          <a:xfrm>
            <a:off x="6640586" y="2674757"/>
            <a:ext cx="2193498" cy="287715"/>
            <a:chOff x="6320972" y="2591327"/>
            <a:chExt cx="2193498" cy="287715"/>
          </a:xfrm>
        </p:grpSpPr>
        <p:sp>
          <p:nvSpPr>
            <p:cNvPr id="79" name="TextBox 120">
              <a:extLst>
                <a:ext uri="{FF2B5EF4-FFF2-40B4-BE49-F238E27FC236}">
                  <a16:creationId xmlns:a16="http://schemas.microsoft.com/office/drawing/2014/main" xmlns="" id="{CDD9C56A-84AC-4806-B027-78505A2E2907}"/>
                </a:ext>
              </a:extLst>
            </p:cNvPr>
            <p:cNvSpPr txBox="1"/>
            <p:nvPr/>
          </p:nvSpPr>
          <p:spPr bwMode="gray">
            <a:xfrm>
              <a:off x="7650417" y="2591327"/>
              <a:ext cx="864053" cy="287715"/>
            </a:xfrm>
            <a:prstGeom prst="roundRect">
              <a:avLst>
                <a:gd name="adj" fmla="val 6721"/>
              </a:avLst>
            </a:prstGeom>
            <a:solidFill>
              <a:srgbClr val="FFD17D"/>
            </a:solidFill>
            <a:ln w="12700">
              <a:solidFill>
                <a:srgbClr val="FFD17D"/>
              </a:solidFill>
            </a:ln>
          </p:spPr>
          <p:txBody>
            <a:bodyPr wrap="square" rtlCol="0" anchor="ctr">
              <a:noAutofit/>
            </a:bodyPr>
            <a:lstStyle/>
            <a:p>
              <a:pPr algn="ctr" fontAlgn="ctr"/>
              <a:r>
                <a:rPr lang="en-US" sz="11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80" name="TextBox 120">
              <a:extLst>
                <a:ext uri="{FF2B5EF4-FFF2-40B4-BE49-F238E27FC236}">
                  <a16:creationId xmlns:a16="http://schemas.microsoft.com/office/drawing/2014/main" xmlns="" id="{8FC5CC74-360E-4FD5-9422-C61E9ECD9AE5}"/>
                </a:ext>
              </a:extLst>
            </p:cNvPr>
            <p:cNvSpPr txBox="1"/>
            <p:nvPr/>
          </p:nvSpPr>
          <p:spPr bwMode="gray">
            <a:xfrm>
              <a:off x="6320972" y="2591327"/>
              <a:ext cx="629256" cy="287715"/>
            </a:xfrm>
            <a:prstGeom prst="roundRect">
              <a:avLst>
                <a:gd name="adj" fmla="val 6721"/>
              </a:avLst>
            </a:prstGeom>
            <a:solidFill>
              <a:srgbClr val="00B0F0"/>
            </a:solidFill>
            <a:ln w="12700">
              <a:solidFill>
                <a:srgbClr val="00B0F0"/>
              </a:solidFill>
            </a:ln>
          </p:spPr>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SIP:S1</a:t>
              </a:r>
            </a:p>
          </p:txBody>
        </p:sp>
        <p:sp>
          <p:nvSpPr>
            <p:cNvPr id="81" name="TextBox 120">
              <a:extLst>
                <a:ext uri="{FF2B5EF4-FFF2-40B4-BE49-F238E27FC236}">
                  <a16:creationId xmlns:a16="http://schemas.microsoft.com/office/drawing/2014/main" xmlns="" id="{DAB182BB-470D-40F5-9C6C-BC418437EDA1}"/>
                </a:ext>
              </a:extLst>
            </p:cNvPr>
            <p:cNvSpPr txBox="1"/>
            <p:nvPr/>
          </p:nvSpPr>
          <p:spPr bwMode="gray">
            <a:xfrm>
              <a:off x="6951401" y="2591327"/>
              <a:ext cx="697843" cy="287715"/>
            </a:xfrm>
            <a:prstGeom prst="roundRect">
              <a:avLst>
                <a:gd name="adj" fmla="val 6721"/>
              </a:avLst>
            </a:prstGeom>
            <a:solidFill>
              <a:srgbClr val="00B0F0"/>
            </a:solidFill>
            <a:ln w="12700">
              <a:solidFill>
                <a:srgbClr val="00B0F0"/>
              </a:solidFill>
            </a:ln>
          </p:spPr>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DIP:G1</a:t>
              </a:r>
            </a:p>
          </p:txBody>
        </p:sp>
      </p:grpSp>
      <p:sp>
        <p:nvSpPr>
          <p:cNvPr id="82" name="Rectangular Callout 75">
            <a:extLst>
              <a:ext uri="{FF2B5EF4-FFF2-40B4-BE49-F238E27FC236}">
                <a16:creationId xmlns:a16="http://schemas.microsoft.com/office/drawing/2014/main" xmlns="" id="{D99762E2-E193-4BDE-9690-5D6580EF68DE}"/>
              </a:ext>
            </a:extLst>
          </p:cNvPr>
          <p:cNvSpPr/>
          <p:nvPr/>
        </p:nvSpPr>
        <p:spPr bwMode="gray">
          <a:xfrm>
            <a:off x="10187482" y="3512667"/>
            <a:ext cx="1141838" cy="349448"/>
          </a:xfrm>
          <a:prstGeom prst="wedgeRectCallout">
            <a:avLst>
              <a:gd name="adj1" fmla="val -45111"/>
              <a:gd name="adj2" fmla="val -9211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rPr>
              <a:t>Performs the RPF check.</a:t>
            </a:r>
          </a:p>
        </p:txBody>
      </p:sp>
      <p:graphicFrame>
        <p:nvGraphicFramePr>
          <p:cNvPr id="83" name="Table 38">
            <a:extLst>
              <a:ext uri="{FF2B5EF4-FFF2-40B4-BE49-F238E27FC236}">
                <a16:creationId xmlns:a16="http://schemas.microsoft.com/office/drawing/2014/main" xmlns="" id="{C58F82F3-003D-4FE8-BA72-21DB59AB2F0F}"/>
              </a:ext>
            </a:extLst>
          </p:cNvPr>
          <p:cNvGraphicFramePr>
            <a:graphicFrameLocks noGrp="1"/>
          </p:cNvGraphicFramePr>
          <p:nvPr>
            <p:extLst>
              <p:ext uri="{D42A27DB-BD31-4B8C-83A1-F6EECF244321}">
                <p14:modId xmlns:p14="http://schemas.microsoft.com/office/powerpoint/2010/main" val="4263425597"/>
              </p:ext>
            </p:extLst>
          </p:nvPr>
        </p:nvGraphicFramePr>
        <p:xfrm>
          <a:off x="7714232" y="3548917"/>
          <a:ext cx="1748409" cy="681600"/>
        </p:xfrm>
        <a:graphic>
          <a:graphicData uri="http://schemas.openxmlformats.org/drawingml/2006/table">
            <a:tbl>
              <a:tblPr firstRow="1" bandRow="1">
                <a:tableStyleId>{72833802-FEF1-4C79-8D5D-14CF1EAF98D9}</a:tableStyleId>
              </a:tblPr>
              <a:tblGrid>
                <a:gridCol w="1154465">
                  <a:extLst>
                    <a:ext uri="{9D8B030D-6E8A-4147-A177-3AD203B41FA5}">
                      <a16:colId xmlns:a16="http://schemas.microsoft.com/office/drawing/2014/main" xmlns="" val="2036062193"/>
                    </a:ext>
                  </a:extLst>
                </a:gridCol>
                <a:gridCol w="593944">
                  <a:extLst>
                    <a:ext uri="{9D8B030D-6E8A-4147-A177-3AD203B41FA5}">
                      <a16:colId xmlns:a16="http://schemas.microsoft.com/office/drawing/2014/main" xmlns="" val="1892022959"/>
                    </a:ext>
                  </a:extLst>
                </a:gridCol>
              </a:tblGrid>
              <a:tr h="290491">
                <a:tc>
                  <a:txBody>
                    <a:bodyPr/>
                    <a:lstStyle/>
                    <a:p>
                      <a:pPr algn="ctr" fontAlgn="ctr"/>
                      <a:r>
                        <a:rPr lang="en-US" sz="1000" dirty="0">
                          <a:latin typeface="Huawei Sans" panose="020C0503030203020204" pitchFamily="34" charset="0"/>
                        </a:rPr>
                        <a:t>Destination Network Segment</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000" dirty="0">
                          <a:solidFill>
                            <a:schemeClr val="bg1"/>
                          </a:solidFill>
                          <a:latin typeface="Huawei Sans" panose="020C0503030203020204" pitchFamily="34" charset="0"/>
                        </a:rPr>
                        <a:t>RPF interface</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xmlns="" val="3015372963"/>
                  </a:ext>
                </a:extLst>
              </a:tr>
              <a:tr h="183768">
                <a:tc>
                  <a:txBody>
                    <a:bodyPr/>
                    <a:lstStyle/>
                    <a:p>
                      <a:pPr algn="ctr" fontAlgn="ctr"/>
                      <a:r>
                        <a:rPr lang="en-US" sz="1000" b="1" dirty="0">
                          <a:solidFill>
                            <a:schemeClr val="tx1"/>
                          </a:solidFill>
                          <a:latin typeface="Huawei Sans" panose="020C0503030203020204" pitchFamily="34" charset="0"/>
                        </a:rPr>
                        <a:t>S1</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fontAlgn="ctr"/>
                      <a:r>
                        <a:rPr lang="en-US" sz="1000" dirty="0">
                          <a:latin typeface="Huawei Sans" panose="020C0503030203020204" pitchFamily="34" charset="0"/>
                        </a:rPr>
                        <a:t>IF1</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xmlns="" val="726405233"/>
                  </a:ext>
                </a:extLst>
              </a:tr>
            </a:tbl>
          </a:graphicData>
        </a:graphic>
      </p:graphicFrame>
      <p:cxnSp>
        <p:nvCxnSpPr>
          <p:cNvPr id="84" name="Connector: Elbow 83">
            <a:extLst>
              <a:ext uri="{FF2B5EF4-FFF2-40B4-BE49-F238E27FC236}">
                <a16:creationId xmlns:a16="http://schemas.microsoft.com/office/drawing/2014/main" xmlns="" id="{67B1B879-01F0-4288-8A2F-3C90E6691141}"/>
              </a:ext>
            </a:extLst>
          </p:cNvPr>
          <p:cNvCxnSpPr>
            <a:cxnSpLocks/>
            <a:stCxn id="80" idx="2"/>
          </p:cNvCxnSpPr>
          <p:nvPr/>
        </p:nvCxnSpPr>
        <p:spPr bwMode="gray">
          <a:xfrm rot="16200000" flipH="1">
            <a:off x="6898933" y="3018752"/>
            <a:ext cx="1211476" cy="1098915"/>
          </a:xfrm>
          <a:prstGeom prst="bentConnector3">
            <a:avLst>
              <a:gd name="adj1" fmla="val 99926"/>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85" name="Rectangle 84">
            <a:extLst>
              <a:ext uri="{FF2B5EF4-FFF2-40B4-BE49-F238E27FC236}">
                <a16:creationId xmlns:a16="http://schemas.microsoft.com/office/drawing/2014/main" xmlns="" id="{EA1050F7-B102-4D64-8937-8E7C591AD9D1}"/>
              </a:ext>
            </a:extLst>
          </p:cNvPr>
          <p:cNvSpPr/>
          <p:nvPr/>
        </p:nvSpPr>
        <p:spPr bwMode="gray">
          <a:xfrm>
            <a:off x="8074789" y="3994558"/>
            <a:ext cx="196648" cy="1793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100" dirty="0">
              <a:latin typeface="Huawei Sans" panose="020C0503030203020204" pitchFamily="34" charset="0"/>
            </a:endParaRPr>
          </a:p>
        </p:txBody>
      </p:sp>
      <p:sp>
        <p:nvSpPr>
          <p:cNvPr id="86" name="文本框 27">
            <a:extLst>
              <a:ext uri="{FF2B5EF4-FFF2-40B4-BE49-F238E27FC236}">
                <a16:creationId xmlns:a16="http://schemas.microsoft.com/office/drawing/2014/main" xmlns="" id="{1A3B6D43-79AB-4359-8E0A-B2A5CBD2038C}"/>
              </a:ext>
            </a:extLst>
          </p:cNvPr>
          <p:cNvSpPr txBox="1"/>
          <p:nvPr/>
        </p:nvSpPr>
        <p:spPr bwMode="gray">
          <a:xfrm>
            <a:off x="6068500" y="3066603"/>
            <a:ext cx="1542764" cy="921545"/>
          </a:xfrm>
          <a:prstGeom prst="rect">
            <a:avLst/>
          </a:prstGeom>
          <a:solidFill>
            <a:schemeClr val="bg1"/>
          </a:solidFill>
          <a:ln w="9525">
            <a:noFill/>
            <a:miter lim="800000"/>
            <a:headEnd/>
            <a:tailEnd/>
          </a:ln>
        </p:spPr>
        <p:txBody>
          <a:bodyPr wrap="square" lIns="99980" tIns="49986" rIns="99980" bIns="49986" rtlCol="0">
            <a:noAutofit/>
          </a:bodyPr>
          <a:lstStyle/>
          <a:p>
            <a:pPr algn="ctr" defTabSz="1001649" eaLnBrk="0" fontAlgn="ctr" hangingPunct="0"/>
            <a:r>
              <a:rPr lang="en-US" sz="1100" dirty="0">
                <a:solidFill>
                  <a:srgbClr val="000000"/>
                </a:solidFill>
                <a:latin typeface="Huawei Sans" panose="020C0503030203020204" pitchFamily="34" charset="0"/>
                <a:ea typeface="方正兰亭黑简体" panose="02000000000000000000" pitchFamily="2" charset="-122"/>
                <a:cs typeface="Arial" pitchFamily="34" charset="0"/>
              </a:rPr>
              <a:t>Searches for the corresponding RPF route based on the multicast source IP address.</a:t>
            </a:r>
          </a:p>
        </p:txBody>
      </p:sp>
      <p:sp>
        <p:nvSpPr>
          <p:cNvPr id="88" name="矩形: 圆角 52">
            <a:extLst>
              <a:ext uri="{FF2B5EF4-FFF2-40B4-BE49-F238E27FC236}">
                <a16:creationId xmlns:a16="http://schemas.microsoft.com/office/drawing/2014/main" xmlns="" id="{FE412DAE-8E90-434B-90F4-FBFD486D944B}"/>
              </a:ext>
            </a:extLst>
          </p:cNvPr>
          <p:cNvSpPr/>
          <p:nvPr/>
        </p:nvSpPr>
        <p:spPr bwMode="gray">
          <a:xfrm>
            <a:off x="5919196" y="5253356"/>
            <a:ext cx="1855232" cy="1128394"/>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Unicast routing table</a:t>
            </a:r>
          </a:p>
        </p:txBody>
      </p:sp>
      <p:graphicFrame>
        <p:nvGraphicFramePr>
          <p:cNvPr id="89" name="Table 38">
            <a:extLst>
              <a:ext uri="{FF2B5EF4-FFF2-40B4-BE49-F238E27FC236}">
                <a16:creationId xmlns:a16="http://schemas.microsoft.com/office/drawing/2014/main" xmlns="" id="{9B7FB1F5-9111-41DE-BEA7-CA644D2E22A4}"/>
              </a:ext>
            </a:extLst>
          </p:cNvPr>
          <p:cNvGraphicFramePr>
            <a:graphicFrameLocks noGrp="1"/>
          </p:cNvGraphicFramePr>
          <p:nvPr>
            <p:extLst>
              <p:ext uri="{D42A27DB-BD31-4B8C-83A1-F6EECF244321}">
                <p14:modId xmlns:p14="http://schemas.microsoft.com/office/powerpoint/2010/main" val="3771188593"/>
              </p:ext>
            </p:extLst>
          </p:nvPr>
        </p:nvGraphicFramePr>
        <p:xfrm>
          <a:off x="5971881" y="5632990"/>
          <a:ext cx="1748409" cy="698742"/>
        </p:xfrm>
        <a:graphic>
          <a:graphicData uri="http://schemas.openxmlformats.org/drawingml/2006/table">
            <a:tbl>
              <a:tblPr firstRow="1" bandRow="1">
                <a:tableStyleId>{72833802-FEF1-4C79-8D5D-14CF1EAF98D9}</a:tableStyleId>
              </a:tblPr>
              <a:tblGrid>
                <a:gridCol w="898983">
                  <a:extLst>
                    <a:ext uri="{9D8B030D-6E8A-4147-A177-3AD203B41FA5}">
                      <a16:colId xmlns:a16="http://schemas.microsoft.com/office/drawing/2014/main" xmlns="" val="2036062193"/>
                    </a:ext>
                  </a:extLst>
                </a:gridCol>
                <a:gridCol w="849426">
                  <a:extLst>
                    <a:ext uri="{9D8B030D-6E8A-4147-A177-3AD203B41FA5}">
                      <a16:colId xmlns:a16="http://schemas.microsoft.com/office/drawing/2014/main" xmlns="" val="1892022959"/>
                    </a:ext>
                  </a:extLst>
                </a:gridCol>
              </a:tblGrid>
              <a:tr h="411064">
                <a:tc>
                  <a:txBody>
                    <a:bodyPr/>
                    <a:lstStyle/>
                    <a:p>
                      <a:pPr algn="ctr" fontAlgn="ctr"/>
                      <a:r>
                        <a:rPr lang="en-US" sz="1000" dirty="0">
                          <a:latin typeface="Huawei Sans" panose="020C0503030203020204" pitchFamily="34" charset="0"/>
                        </a:rPr>
                        <a:t>Destination Network Segment</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000" dirty="0">
                          <a:solidFill>
                            <a:schemeClr val="bg1"/>
                          </a:solidFill>
                          <a:latin typeface="Huawei Sans" panose="020C0503030203020204" pitchFamily="34" charset="0"/>
                        </a:rPr>
                        <a:t>Outbound Interface</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xmlns="" val="3015372963"/>
                  </a:ext>
                </a:extLst>
              </a:tr>
              <a:tr h="205542">
                <a:tc>
                  <a:txBody>
                    <a:bodyPr/>
                    <a:lstStyle/>
                    <a:p>
                      <a:pPr algn="ctr" fontAlgn="ctr"/>
                      <a:r>
                        <a:rPr lang="en-US" sz="1000" b="1" dirty="0">
                          <a:solidFill>
                            <a:srgbClr val="EC7061"/>
                          </a:solidFill>
                          <a:latin typeface="Huawei Sans" panose="020C0503030203020204" pitchFamily="34" charset="0"/>
                        </a:rPr>
                        <a:t>S1</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fontAlgn="ctr"/>
                      <a:r>
                        <a:rPr lang="en-US" sz="1000" dirty="0">
                          <a:latin typeface="Huawei Sans" panose="020C0503030203020204" pitchFamily="34" charset="0"/>
                        </a:rPr>
                        <a:t>IF1</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xmlns="" val="726405233"/>
                  </a:ext>
                </a:extLst>
              </a:tr>
            </a:tbl>
          </a:graphicData>
        </a:graphic>
      </p:graphicFrame>
      <p:sp>
        <p:nvSpPr>
          <p:cNvPr id="90" name="矩形: 圆角 52">
            <a:extLst>
              <a:ext uri="{FF2B5EF4-FFF2-40B4-BE49-F238E27FC236}">
                <a16:creationId xmlns:a16="http://schemas.microsoft.com/office/drawing/2014/main" xmlns="" id="{70B8BAF5-FC01-4780-828F-4D0343D986DE}"/>
              </a:ext>
            </a:extLst>
          </p:cNvPr>
          <p:cNvSpPr/>
          <p:nvPr/>
        </p:nvSpPr>
        <p:spPr bwMode="gray">
          <a:xfrm>
            <a:off x="7959001" y="5253356"/>
            <a:ext cx="1855232" cy="1128394"/>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MBGP routing table</a:t>
            </a:r>
          </a:p>
        </p:txBody>
      </p:sp>
      <p:graphicFrame>
        <p:nvGraphicFramePr>
          <p:cNvPr id="91" name="Table 38">
            <a:extLst>
              <a:ext uri="{FF2B5EF4-FFF2-40B4-BE49-F238E27FC236}">
                <a16:creationId xmlns:a16="http://schemas.microsoft.com/office/drawing/2014/main" xmlns="" id="{8266A0D7-C43D-4D47-A855-0662C9DF89ED}"/>
              </a:ext>
            </a:extLst>
          </p:cNvPr>
          <p:cNvGraphicFramePr>
            <a:graphicFrameLocks noGrp="1"/>
          </p:cNvGraphicFramePr>
          <p:nvPr>
            <p:extLst>
              <p:ext uri="{D42A27DB-BD31-4B8C-83A1-F6EECF244321}">
                <p14:modId xmlns:p14="http://schemas.microsoft.com/office/powerpoint/2010/main" val="1483928086"/>
              </p:ext>
            </p:extLst>
          </p:nvPr>
        </p:nvGraphicFramePr>
        <p:xfrm>
          <a:off x="8011686" y="5632990"/>
          <a:ext cx="1748409" cy="698742"/>
        </p:xfrm>
        <a:graphic>
          <a:graphicData uri="http://schemas.openxmlformats.org/drawingml/2006/table">
            <a:tbl>
              <a:tblPr firstRow="1" bandRow="1">
                <a:tableStyleId>{72833802-FEF1-4C79-8D5D-14CF1EAF98D9}</a:tableStyleId>
              </a:tblPr>
              <a:tblGrid>
                <a:gridCol w="898983">
                  <a:extLst>
                    <a:ext uri="{9D8B030D-6E8A-4147-A177-3AD203B41FA5}">
                      <a16:colId xmlns:a16="http://schemas.microsoft.com/office/drawing/2014/main" xmlns="" val="2036062193"/>
                    </a:ext>
                  </a:extLst>
                </a:gridCol>
                <a:gridCol w="849426">
                  <a:extLst>
                    <a:ext uri="{9D8B030D-6E8A-4147-A177-3AD203B41FA5}">
                      <a16:colId xmlns:a16="http://schemas.microsoft.com/office/drawing/2014/main" xmlns="" val="1892022959"/>
                    </a:ext>
                  </a:extLst>
                </a:gridCol>
              </a:tblGrid>
              <a:tr h="411064">
                <a:tc>
                  <a:txBody>
                    <a:bodyPr/>
                    <a:lstStyle/>
                    <a:p>
                      <a:pPr algn="ctr" fontAlgn="ctr"/>
                      <a:r>
                        <a:rPr lang="en-US" sz="1000" dirty="0">
                          <a:latin typeface="Huawei Sans" panose="020C0503030203020204" pitchFamily="34" charset="0"/>
                        </a:rPr>
                        <a:t>Destination Network Segment</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000" dirty="0">
                          <a:solidFill>
                            <a:schemeClr val="bg1"/>
                          </a:solidFill>
                          <a:latin typeface="Huawei Sans" panose="020C0503030203020204" pitchFamily="34" charset="0"/>
                        </a:rPr>
                        <a:t>Outbound Interface</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xmlns="" val="3015372963"/>
                  </a:ext>
                </a:extLst>
              </a:tr>
              <a:tr h="205542">
                <a:tc>
                  <a:txBody>
                    <a:bodyPr/>
                    <a:lstStyle/>
                    <a:p>
                      <a:pPr algn="ctr" fontAlgn="ctr"/>
                      <a:r>
                        <a:rPr lang="en-US" sz="1000" b="1" dirty="0">
                          <a:solidFill>
                            <a:srgbClr val="EC7061"/>
                          </a:solidFill>
                          <a:latin typeface="Huawei Sans" panose="020C0503030203020204" pitchFamily="34" charset="0"/>
                        </a:rPr>
                        <a:t>S1</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fontAlgn="ctr"/>
                      <a:r>
                        <a:rPr lang="en-US" sz="1000" dirty="0">
                          <a:latin typeface="Huawei Sans" panose="020C0503030203020204" pitchFamily="34" charset="0"/>
                        </a:rPr>
                        <a:t>IF2</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xmlns="" val="726405233"/>
                  </a:ext>
                </a:extLst>
              </a:tr>
            </a:tbl>
          </a:graphicData>
        </a:graphic>
      </p:graphicFrame>
      <p:sp>
        <p:nvSpPr>
          <p:cNvPr id="92" name="矩形: 圆角 52">
            <a:extLst>
              <a:ext uri="{FF2B5EF4-FFF2-40B4-BE49-F238E27FC236}">
                <a16:creationId xmlns:a16="http://schemas.microsoft.com/office/drawing/2014/main" xmlns="" id="{EDA87498-D58B-4AA5-AE26-CA0A9E25B0FA}"/>
              </a:ext>
            </a:extLst>
          </p:cNvPr>
          <p:cNvSpPr/>
          <p:nvPr/>
        </p:nvSpPr>
        <p:spPr bwMode="gray">
          <a:xfrm>
            <a:off x="9884797" y="5253356"/>
            <a:ext cx="1855232" cy="1128394"/>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Multicast static routing table</a:t>
            </a:r>
          </a:p>
        </p:txBody>
      </p:sp>
      <p:graphicFrame>
        <p:nvGraphicFramePr>
          <p:cNvPr id="93" name="Table 38">
            <a:extLst>
              <a:ext uri="{FF2B5EF4-FFF2-40B4-BE49-F238E27FC236}">
                <a16:creationId xmlns:a16="http://schemas.microsoft.com/office/drawing/2014/main" xmlns="" id="{93990AEB-1BAE-4136-9178-1BBC306D6E63}"/>
              </a:ext>
            </a:extLst>
          </p:cNvPr>
          <p:cNvGraphicFramePr>
            <a:graphicFrameLocks noGrp="1"/>
          </p:cNvGraphicFramePr>
          <p:nvPr>
            <p:extLst>
              <p:ext uri="{D42A27DB-BD31-4B8C-83A1-F6EECF244321}">
                <p14:modId xmlns:p14="http://schemas.microsoft.com/office/powerpoint/2010/main" val="1288671486"/>
              </p:ext>
            </p:extLst>
          </p:nvPr>
        </p:nvGraphicFramePr>
        <p:xfrm>
          <a:off x="9937482" y="5632990"/>
          <a:ext cx="1748409" cy="698742"/>
        </p:xfrm>
        <a:graphic>
          <a:graphicData uri="http://schemas.openxmlformats.org/drawingml/2006/table">
            <a:tbl>
              <a:tblPr firstRow="1" bandRow="1">
                <a:tableStyleId>{72833802-FEF1-4C79-8D5D-14CF1EAF98D9}</a:tableStyleId>
              </a:tblPr>
              <a:tblGrid>
                <a:gridCol w="898983">
                  <a:extLst>
                    <a:ext uri="{9D8B030D-6E8A-4147-A177-3AD203B41FA5}">
                      <a16:colId xmlns:a16="http://schemas.microsoft.com/office/drawing/2014/main" xmlns="" val="2036062193"/>
                    </a:ext>
                  </a:extLst>
                </a:gridCol>
                <a:gridCol w="849426">
                  <a:extLst>
                    <a:ext uri="{9D8B030D-6E8A-4147-A177-3AD203B41FA5}">
                      <a16:colId xmlns:a16="http://schemas.microsoft.com/office/drawing/2014/main" xmlns="" val="1892022959"/>
                    </a:ext>
                  </a:extLst>
                </a:gridCol>
              </a:tblGrid>
              <a:tr h="411064">
                <a:tc>
                  <a:txBody>
                    <a:bodyPr/>
                    <a:lstStyle/>
                    <a:p>
                      <a:pPr algn="ctr" fontAlgn="ctr"/>
                      <a:r>
                        <a:rPr lang="en-US" sz="1000" dirty="0">
                          <a:latin typeface="Huawei Sans" panose="020C0503030203020204" pitchFamily="34" charset="0"/>
                        </a:rPr>
                        <a:t>Destination Network Segment</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000" dirty="0">
                          <a:solidFill>
                            <a:schemeClr val="bg1"/>
                          </a:solidFill>
                          <a:latin typeface="Huawei Sans" panose="020C0503030203020204" pitchFamily="34" charset="0"/>
                        </a:rPr>
                        <a:t>Outbound Interface</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xmlns="" val="3015372963"/>
                  </a:ext>
                </a:extLst>
              </a:tr>
              <a:tr h="205542">
                <a:tc>
                  <a:txBody>
                    <a:bodyPr/>
                    <a:lstStyle/>
                    <a:p>
                      <a:pPr algn="ctr" fontAlgn="ctr"/>
                      <a:r>
                        <a:rPr lang="en-US" sz="1000" b="1" dirty="0">
                          <a:solidFill>
                            <a:srgbClr val="EC7061"/>
                          </a:solidFill>
                          <a:latin typeface="Huawei Sans" panose="020C0503030203020204" pitchFamily="34" charset="0"/>
                        </a:rPr>
                        <a:t>S1</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fontAlgn="ctr"/>
                      <a:r>
                        <a:rPr lang="en-US" sz="1000" dirty="0">
                          <a:latin typeface="Huawei Sans" panose="020C0503030203020204" pitchFamily="34" charset="0"/>
                        </a:rPr>
                        <a:t>IF1</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xmlns="" val="726405233"/>
                  </a:ext>
                </a:extLst>
              </a:tr>
            </a:tbl>
          </a:graphicData>
        </a:graphic>
      </p:graphicFrame>
      <p:cxnSp>
        <p:nvCxnSpPr>
          <p:cNvPr id="94" name="Connector: Elbow 93">
            <a:extLst>
              <a:ext uri="{FF2B5EF4-FFF2-40B4-BE49-F238E27FC236}">
                <a16:creationId xmlns:a16="http://schemas.microsoft.com/office/drawing/2014/main" xmlns="" id="{2F883E7C-DBBF-45E4-A857-9D0ACEB3AC7D}"/>
              </a:ext>
            </a:extLst>
          </p:cNvPr>
          <p:cNvCxnSpPr>
            <a:cxnSpLocks/>
            <a:stCxn id="88" idx="0"/>
            <a:endCxn id="103" idx="1"/>
          </p:cNvCxnSpPr>
          <p:nvPr/>
        </p:nvCxnSpPr>
        <p:spPr bwMode="gray">
          <a:xfrm rot="5400000" flipH="1" flipV="1">
            <a:off x="7159571" y="4517187"/>
            <a:ext cx="423411" cy="1048929"/>
          </a:xfrm>
          <a:prstGeom prst="bentConnector2">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97" name="Connector: Elbow 96">
            <a:extLst>
              <a:ext uri="{FF2B5EF4-FFF2-40B4-BE49-F238E27FC236}">
                <a16:creationId xmlns:a16="http://schemas.microsoft.com/office/drawing/2014/main" xmlns="" id="{D085B9AB-2ED5-4B1B-AA2E-E8DCB47E2F71}"/>
              </a:ext>
            </a:extLst>
          </p:cNvPr>
          <p:cNvCxnSpPr>
            <a:cxnSpLocks/>
            <a:stCxn id="90" idx="0"/>
            <a:endCxn id="103" idx="2"/>
          </p:cNvCxnSpPr>
          <p:nvPr/>
        </p:nvCxnSpPr>
        <p:spPr bwMode="gray">
          <a:xfrm rot="16200000" flipV="1">
            <a:off x="8602098" y="4968836"/>
            <a:ext cx="270477" cy="298563"/>
          </a:xfrm>
          <a:prstGeom prst="bentConnector3">
            <a:avLst>
              <a:gd name="adj1" fmla="val 50000"/>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00" name="Connector: Elbow 99">
            <a:extLst>
              <a:ext uri="{FF2B5EF4-FFF2-40B4-BE49-F238E27FC236}">
                <a16:creationId xmlns:a16="http://schemas.microsoft.com/office/drawing/2014/main" xmlns="" id="{EB77DBA5-00C3-414D-9A30-32B0BC900EE8}"/>
              </a:ext>
            </a:extLst>
          </p:cNvPr>
          <p:cNvCxnSpPr>
            <a:cxnSpLocks/>
            <a:stCxn id="92" idx="0"/>
            <a:endCxn id="103" idx="3"/>
          </p:cNvCxnSpPr>
          <p:nvPr/>
        </p:nvCxnSpPr>
        <p:spPr bwMode="gray">
          <a:xfrm rot="16200000" flipV="1">
            <a:off x="9834685" y="4275627"/>
            <a:ext cx="423411" cy="1532047"/>
          </a:xfrm>
          <a:prstGeom prst="bentConnector2">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103" name="Rectangle 102">
            <a:extLst>
              <a:ext uri="{FF2B5EF4-FFF2-40B4-BE49-F238E27FC236}">
                <a16:creationId xmlns:a16="http://schemas.microsoft.com/office/drawing/2014/main" xmlns="" id="{FA7026F4-B821-43CC-8803-EAD2DEE77EBE}"/>
              </a:ext>
            </a:extLst>
          </p:cNvPr>
          <p:cNvSpPr/>
          <p:nvPr/>
        </p:nvSpPr>
        <p:spPr bwMode="gray">
          <a:xfrm>
            <a:off x="7895741" y="4677011"/>
            <a:ext cx="1384625" cy="305868"/>
          </a:xfrm>
          <a:prstGeom prst="rect">
            <a:avLst/>
          </a:pr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rPr>
              <a:t>RPF route selection</a:t>
            </a:r>
          </a:p>
        </p:txBody>
      </p:sp>
      <p:cxnSp>
        <p:nvCxnSpPr>
          <p:cNvPr id="107" name="Straight Arrow Connector 106">
            <a:extLst>
              <a:ext uri="{FF2B5EF4-FFF2-40B4-BE49-F238E27FC236}">
                <a16:creationId xmlns:a16="http://schemas.microsoft.com/office/drawing/2014/main" xmlns="" id="{1DA9B90E-AD2C-47D1-A668-A7D24B4C2780}"/>
              </a:ext>
            </a:extLst>
          </p:cNvPr>
          <p:cNvCxnSpPr>
            <a:cxnSpLocks/>
            <a:stCxn id="103" idx="0"/>
            <a:endCxn id="42" idx="2"/>
          </p:cNvCxnSpPr>
          <p:nvPr/>
        </p:nvCxnSpPr>
        <p:spPr bwMode="gray">
          <a:xfrm flipV="1">
            <a:off x="8588054" y="4282339"/>
            <a:ext cx="1109" cy="394672"/>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grpSp>
        <p:nvGrpSpPr>
          <p:cNvPr id="87" name="组合 7">
            <a:extLst>
              <a:ext uri="{FF2B5EF4-FFF2-40B4-BE49-F238E27FC236}">
                <a16:creationId xmlns:a16="http://schemas.microsoft.com/office/drawing/2014/main" xmlns="" id="{EBE14A0C-1C32-432D-AD56-AC0EE7A19590}"/>
              </a:ext>
            </a:extLst>
          </p:cNvPr>
          <p:cNvGrpSpPr/>
          <p:nvPr/>
        </p:nvGrpSpPr>
        <p:grpSpPr bwMode="gray">
          <a:xfrm>
            <a:off x="10570314" y="2809842"/>
            <a:ext cx="242100" cy="242100"/>
            <a:chOff x="856677" y="2615810"/>
            <a:chExt cx="288000" cy="288000"/>
          </a:xfrm>
        </p:grpSpPr>
        <p:sp>
          <p:nvSpPr>
            <p:cNvPr id="95" name="椭圆 84">
              <a:extLst>
                <a:ext uri="{FF2B5EF4-FFF2-40B4-BE49-F238E27FC236}">
                  <a16:creationId xmlns:a16="http://schemas.microsoft.com/office/drawing/2014/main" xmlns="" id="{AD2C07DA-2B4A-4DAB-8809-18912255D3EE}"/>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6" name="组合 5">
              <a:extLst>
                <a:ext uri="{FF2B5EF4-FFF2-40B4-BE49-F238E27FC236}">
                  <a16:creationId xmlns:a16="http://schemas.microsoft.com/office/drawing/2014/main" xmlns="" id="{5CA49C78-8288-4C4C-AC32-37CEB4F9863D}"/>
                </a:ext>
              </a:extLst>
            </p:cNvPr>
            <p:cNvGrpSpPr/>
            <p:nvPr/>
          </p:nvGrpSpPr>
          <p:grpSpPr bwMode="gray">
            <a:xfrm>
              <a:off x="923444" y="2692169"/>
              <a:ext cx="144001" cy="144002"/>
              <a:chOff x="898853" y="2657982"/>
              <a:chExt cx="203649" cy="203652"/>
            </a:xfrm>
          </p:grpSpPr>
          <p:cxnSp>
            <p:nvCxnSpPr>
              <p:cNvPr id="98" name="直接连接符 85">
                <a:extLst>
                  <a:ext uri="{FF2B5EF4-FFF2-40B4-BE49-F238E27FC236}">
                    <a16:creationId xmlns:a16="http://schemas.microsoft.com/office/drawing/2014/main" xmlns="" id="{50E462DF-E998-473C-B3C9-D3B3562A9D4A}"/>
                  </a:ext>
                </a:extLst>
              </p:cNvPr>
              <p:cNvCxnSpPr>
                <a:stCxn id="95" idx="3"/>
                <a:endCxn id="95"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99" name="直接连接符 86">
                <a:extLst>
                  <a:ext uri="{FF2B5EF4-FFF2-40B4-BE49-F238E27FC236}">
                    <a16:creationId xmlns:a16="http://schemas.microsoft.com/office/drawing/2014/main" xmlns="" id="{F2DF8E5B-9FF7-4842-9A4E-DBDCB421F786}"/>
                  </a:ext>
                </a:extLst>
              </p:cNvPr>
              <p:cNvCxnSpPr>
                <a:stCxn id="95" idx="1"/>
                <a:endCxn id="95"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Tree>
    <p:extLst>
      <p:ext uri="{BB962C8B-B14F-4D97-AF65-F5344CB8AC3E}">
        <p14:creationId xmlns:p14="http://schemas.microsoft.com/office/powerpoint/2010/main" val="274196644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Freeform 159">
            <a:extLst>
              <a:ext uri="{FF2B5EF4-FFF2-40B4-BE49-F238E27FC236}">
                <a16:creationId xmlns:a16="http://schemas.microsoft.com/office/drawing/2014/main" xmlns="" id="{6D021E18-25DF-4E94-9EEF-E0563600D629}"/>
              </a:ext>
            </a:extLst>
          </p:cNvPr>
          <p:cNvSpPr/>
          <p:nvPr/>
        </p:nvSpPr>
        <p:spPr bwMode="gray">
          <a:xfrm flipH="1">
            <a:off x="4328273" y="3474159"/>
            <a:ext cx="3705325" cy="164216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dirty="0">
                <a:solidFill>
                  <a:schemeClr val="tx1"/>
                </a:solidFill>
                <a:latin typeface="Huawei Sans" panose="020C0503030203020204" pitchFamily="34" charset="0"/>
              </a:rPr>
              <a:t>Multicast network</a:t>
            </a:r>
          </a:p>
        </p:txBody>
      </p:sp>
      <p:sp>
        <p:nvSpPr>
          <p:cNvPr id="3" name="Text Placeholder 2">
            <a:extLst>
              <a:ext uri="{FF2B5EF4-FFF2-40B4-BE49-F238E27FC236}">
                <a16:creationId xmlns:a16="http://schemas.microsoft.com/office/drawing/2014/main" xmlns="" id="{68483BF5-9C3B-44E5-A5A0-2CFB6FC364AD}"/>
              </a:ext>
            </a:extLst>
          </p:cNvPr>
          <p:cNvSpPr>
            <a:spLocks noGrp="1"/>
          </p:cNvSpPr>
          <p:nvPr>
            <p:ph type="body" sz="quarter" idx="10"/>
          </p:nvPr>
        </p:nvSpPr>
        <p:spPr bwMode="gray"/>
        <p:txBody>
          <a:bodyPr wrap="square">
            <a:noAutofit/>
          </a:bodyPr>
          <a:lstStyle/>
          <a:p>
            <a:pPr>
              <a:lnSpc>
                <a:spcPct val="100000"/>
              </a:lnSpc>
            </a:pPr>
            <a:r>
              <a:rPr lang="en-US" sz="1800" dirty="0">
                <a:latin typeface="Huawei Sans" panose="020C0503030203020204" pitchFamily="34" charset="0"/>
              </a:rPr>
              <a:t>It is required that no loops, sub-optimal paths, or duplicate packets occur during multicast data forwarding.</a:t>
            </a:r>
          </a:p>
          <a:p>
            <a:pPr>
              <a:lnSpc>
                <a:spcPct val="100000"/>
              </a:lnSpc>
            </a:pPr>
            <a:r>
              <a:rPr lang="en-US" sz="1800" dirty="0">
                <a:latin typeface="Huawei Sans" panose="020C0503030203020204" pitchFamily="34" charset="0"/>
              </a:rPr>
              <a:t>Through the RPF mechanism and multicast routing protocols, a loop-free multicast forwarding path (</a:t>
            </a:r>
            <a:r>
              <a:rPr lang="en-US" sz="1800" b="1" dirty="0">
                <a:solidFill>
                  <a:srgbClr val="EC7061"/>
                </a:solidFill>
                <a:latin typeface="Huawei Sans" panose="020C0503030203020204" pitchFamily="34" charset="0"/>
              </a:rPr>
              <a:t>MDT</a:t>
            </a:r>
            <a:r>
              <a:rPr lang="en-US" sz="1800" dirty="0">
                <a:latin typeface="Huawei Sans" panose="020C0503030203020204" pitchFamily="34" charset="0"/>
              </a:rPr>
              <a:t>) without sub-optimal paths or duplicate packets can be established on the multicast network.</a:t>
            </a:r>
          </a:p>
          <a:p>
            <a:pPr>
              <a:lnSpc>
                <a:spcPct val="100000"/>
              </a:lnSpc>
            </a:pPr>
            <a:r>
              <a:rPr lang="en-US" sz="1800" dirty="0">
                <a:latin typeface="Huawei Sans" panose="020C0503030203020204" pitchFamily="34" charset="0"/>
              </a:rPr>
              <a:t>Each MDT takes the </a:t>
            </a:r>
            <a:r>
              <a:rPr lang="en-US" sz="1800" b="1" dirty="0">
                <a:solidFill>
                  <a:srgbClr val="EC7061"/>
                </a:solidFill>
                <a:latin typeface="Huawei Sans" panose="020C0503030203020204" pitchFamily="34" charset="0"/>
              </a:rPr>
              <a:t>multicast source as the root</a:t>
            </a:r>
            <a:r>
              <a:rPr lang="en-US" sz="1800" dirty="0">
                <a:latin typeface="Huawei Sans" panose="020C0503030203020204" pitchFamily="34" charset="0"/>
              </a:rPr>
              <a:t> and </a:t>
            </a:r>
            <a:r>
              <a:rPr lang="en-US" sz="1800" b="1" dirty="0">
                <a:solidFill>
                  <a:srgbClr val="EC7061"/>
                </a:solidFill>
                <a:latin typeface="Huawei Sans" panose="020C0503030203020204" pitchFamily="34" charset="0"/>
              </a:rPr>
              <a:t>group members as leaves</a:t>
            </a:r>
            <a:r>
              <a:rPr lang="en-US" sz="1800" dirty="0">
                <a:latin typeface="Huawei Sans" panose="020C0503030203020204" pitchFamily="34" charset="0"/>
              </a:rPr>
              <a:t>. Multicast data is forwarded based on the MDT.</a:t>
            </a:r>
          </a:p>
        </p:txBody>
      </p:sp>
      <p:sp>
        <p:nvSpPr>
          <p:cNvPr id="2" name="Title 1">
            <a:extLst>
              <a:ext uri="{FF2B5EF4-FFF2-40B4-BE49-F238E27FC236}">
                <a16:creationId xmlns:a16="http://schemas.microsoft.com/office/drawing/2014/main" xmlns="" id="{A1F5AD11-93EA-49B9-8AA8-938FAC564B2D}"/>
              </a:ext>
            </a:extLst>
          </p:cNvPr>
          <p:cNvSpPr>
            <a:spLocks noGrp="1"/>
          </p:cNvSpPr>
          <p:nvPr>
            <p:ph type="title"/>
          </p:nvPr>
        </p:nvSpPr>
        <p:spPr bwMode="gray"/>
        <p:txBody>
          <a:bodyPr wrap="square">
            <a:noAutofit/>
          </a:bodyPr>
          <a:lstStyle/>
          <a:p>
            <a:r>
              <a:rPr lang="en-US" dirty="0">
                <a:latin typeface="Huawei Sans" panose="020C0503030203020204" pitchFamily="34" charset="0"/>
              </a:rPr>
              <a:t>Multicast Distribution Tree</a:t>
            </a:r>
          </a:p>
        </p:txBody>
      </p:sp>
      <p:pic>
        <p:nvPicPr>
          <p:cNvPr id="4" name="Picture 2" descr="G:\做的项目\公共\扁平图标切换\更新2015_01_21\oss扁平图标库2015_01_21更新-04.png">
            <a:extLst>
              <a:ext uri="{FF2B5EF4-FFF2-40B4-BE49-F238E27FC236}">
                <a16:creationId xmlns:a16="http://schemas.microsoft.com/office/drawing/2014/main" xmlns="" id="{87509DDD-C064-420A-851C-7CF8B773A08F}"/>
              </a:ext>
            </a:extLst>
          </p:cNvPr>
          <p:cNvPicPr>
            <a:picLocks noChangeArrowheads="1"/>
          </p:cNvPicPr>
          <p:nvPr/>
        </p:nvPicPr>
        <p:blipFill>
          <a:blip r:embed="rId3" cstate="print"/>
          <a:stretch>
            <a:fillRect/>
          </a:stretch>
        </p:blipFill>
        <p:spPr bwMode="gray">
          <a:xfrm>
            <a:off x="3950881" y="4162150"/>
            <a:ext cx="528117" cy="399259"/>
          </a:xfrm>
          <a:prstGeom prst="rect">
            <a:avLst/>
          </a:prstGeom>
          <a:noFill/>
        </p:spPr>
      </p:pic>
      <p:pic>
        <p:nvPicPr>
          <p:cNvPr id="5" name="Picture 2" descr="G:\做的项目\公共\扁平图标切换\更新2015_01_21\oss扁平图标库2015_01_21更新-04.png">
            <a:extLst>
              <a:ext uri="{FF2B5EF4-FFF2-40B4-BE49-F238E27FC236}">
                <a16:creationId xmlns:a16="http://schemas.microsoft.com/office/drawing/2014/main" xmlns="" id="{ECD8B4F7-B05A-4722-9165-E60C7625D01D}"/>
              </a:ext>
            </a:extLst>
          </p:cNvPr>
          <p:cNvPicPr>
            <a:picLocks noChangeArrowheads="1"/>
          </p:cNvPicPr>
          <p:nvPr/>
        </p:nvPicPr>
        <p:blipFill>
          <a:blip r:embed="rId3" cstate="print"/>
          <a:stretch>
            <a:fillRect/>
          </a:stretch>
        </p:blipFill>
        <p:spPr bwMode="gray">
          <a:xfrm>
            <a:off x="7660700" y="4155810"/>
            <a:ext cx="528117" cy="399259"/>
          </a:xfrm>
          <a:prstGeom prst="rect">
            <a:avLst/>
          </a:prstGeom>
          <a:noFill/>
        </p:spPr>
      </p:pic>
      <p:pic>
        <p:nvPicPr>
          <p:cNvPr id="6" name="图片 37" descr="交换机.png">
            <a:extLst>
              <a:ext uri="{FF2B5EF4-FFF2-40B4-BE49-F238E27FC236}">
                <a16:creationId xmlns:a16="http://schemas.microsoft.com/office/drawing/2014/main" xmlns="" id="{DF179567-E11C-4932-85E0-F884A98AFE71}"/>
              </a:ext>
            </a:extLst>
          </p:cNvPr>
          <p:cNvPicPr preferRelativeResize="0">
            <a:picLocks/>
          </p:cNvPicPr>
          <p:nvPr/>
        </p:nvPicPr>
        <p:blipFill>
          <a:blip r:embed="rId4" cstate="print"/>
          <a:stretch>
            <a:fillRect/>
          </a:stretch>
        </p:blipFill>
        <p:spPr bwMode="gray">
          <a:xfrm>
            <a:off x="1635200" y="4165091"/>
            <a:ext cx="528118" cy="399421"/>
          </a:xfrm>
          <a:prstGeom prst="rect">
            <a:avLst/>
          </a:prstGeom>
        </p:spPr>
      </p:pic>
      <p:cxnSp>
        <p:nvCxnSpPr>
          <p:cNvPr id="7" name="直接连接符 12">
            <a:extLst>
              <a:ext uri="{FF2B5EF4-FFF2-40B4-BE49-F238E27FC236}">
                <a16:creationId xmlns:a16="http://schemas.microsoft.com/office/drawing/2014/main" xmlns="" id="{852DBD8E-FC6E-4164-AFFB-6BAA41D7D26D}"/>
              </a:ext>
            </a:extLst>
          </p:cNvPr>
          <p:cNvCxnSpPr>
            <a:cxnSpLocks/>
            <a:stCxn id="6" idx="3"/>
            <a:endCxn id="4" idx="1"/>
          </p:cNvCxnSpPr>
          <p:nvPr/>
        </p:nvCxnSpPr>
        <p:spPr bwMode="gray">
          <a:xfrm flipV="1">
            <a:off x="2163318" y="4361780"/>
            <a:ext cx="1787563" cy="3022"/>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8" name="TextBox 7">
            <a:extLst>
              <a:ext uri="{FF2B5EF4-FFF2-40B4-BE49-F238E27FC236}">
                <a16:creationId xmlns:a16="http://schemas.microsoft.com/office/drawing/2014/main" xmlns="" id="{C705BE93-3C77-432D-B6B8-B69C844D9E17}"/>
              </a:ext>
            </a:extLst>
          </p:cNvPr>
          <p:cNvSpPr txBox="1"/>
          <p:nvPr/>
        </p:nvSpPr>
        <p:spPr bwMode="gray">
          <a:xfrm>
            <a:off x="1297636" y="4553048"/>
            <a:ext cx="1194235" cy="830997"/>
          </a:xfrm>
          <a:prstGeom prst="rect">
            <a:avLst/>
          </a:prstGeom>
          <a:noFill/>
        </p:spPr>
        <p:txBody>
          <a:bodyPr wrap="square" rtlCol="0">
            <a:noAutofit/>
          </a:bodyPr>
          <a:lstStyle/>
          <a:p>
            <a:pPr algn="ctr" fontAlgn="ctr"/>
            <a:r>
              <a:rPr lang="en-US" sz="1200" dirty="0">
                <a:latin typeface="Huawei Sans" panose="020C0503030203020204" pitchFamily="34" charset="0"/>
              </a:rPr>
              <a:t>Multicast source (root)</a:t>
            </a:r>
          </a:p>
          <a:p>
            <a:pPr algn="ctr" fontAlgn="ctr"/>
            <a:endParaRPr lang="en-US" sz="1200" dirty="0">
              <a:latin typeface="Huawei Sans" panose="020C0503030203020204" pitchFamily="34" charset="0"/>
            </a:endParaRPr>
          </a:p>
        </p:txBody>
      </p:sp>
      <p:pic>
        <p:nvPicPr>
          <p:cNvPr id="9" name="图片 38" descr="PC.png">
            <a:extLst>
              <a:ext uri="{FF2B5EF4-FFF2-40B4-BE49-F238E27FC236}">
                <a16:creationId xmlns:a16="http://schemas.microsoft.com/office/drawing/2014/main" xmlns="" id="{30B05E55-B69F-4136-B0E9-C4F158FC900A}"/>
              </a:ext>
            </a:extLst>
          </p:cNvPr>
          <p:cNvPicPr>
            <a:picLocks noChangeAspect="1"/>
          </p:cNvPicPr>
          <p:nvPr/>
        </p:nvPicPr>
        <p:blipFill>
          <a:blip r:embed="rId5" cstate="print"/>
          <a:stretch>
            <a:fillRect/>
          </a:stretch>
        </p:blipFill>
        <p:spPr bwMode="gray">
          <a:xfrm>
            <a:off x="9993087" y="4155810"/>
            <a:ext cx="544104" cy="385259"/>
          </a:xfrm>
          <a:prstGeom prst="rect">
            <a:avLst/>
          </a:prstGeom>
        </p:spPr>
      </p:pic>
      <p:cxnSp>
        <p:nvCxnSpPr>
          <p:cNvPr id="10" name="直接连接符 12">
            <a:extLst>
              <a:ext uri="{FF2B5EF4-FFF2-40B4-BE49-F238E27FC236}">
                <a16:creationId xmlns:a16="http://schemas.microsoft.com/office/drawing/2014/main" xmlns="" id="{11D48521-A2C4-4EC9-95E3-04B103B9C011}"/>
              </a:ext>
            </a:extLst>
          </p:cNvPr>
          <p:cNvCxnSpPr>
            <a:cxnSpLocks/>
            <a:stCxn id="5" idx="3"/>
            <a:endCxn id="9" idx="1"/>
          </p:cNvCxnSpPr>
          <p:nvPr/>
        </p:nvCxnSpPr>
        <p:spPr bwMode="gray">
          <a:xfrm flipV="1">
            <a:off x="8188817" y="4348440"/>
            <a:ext cx="1804270" cy="700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1" name="TextBox 10">
            <a:extLst>
              <a:ext uri="{FF2B5EF4-FFF2-40B4-BE49-F238E27FC236}">
                <a16:creationId xmlns:a16="http://schemas.microsoft.com/office/drawing/2014/main" xmlns="" id="{17B40A58-7868-4884-B7D6-2C30AB859B76}"/>
              </a:ext>
            </a:extLst>
          </p:cNvPr>
          <p:cNvSpPr txBox="1"/>
          <p:nvPr/>
        </p:nvSpPr>
        <p:spPr bwMode="gray">
          <a:xfrm>
            <a:off x="9513470" y="4544291"/>
            <a:ext cx="1483675" cy="1015663"/>
          </a:xfrm>
          <a:prstGeom prst="rect">
            <a:avLst/>
          </a:prstGeom>
          <a:noFill/>
        </p:spPr>
        <p:txBody>
          <a:bodyPr wrap="square" rtlCol="0">
            <a:noAutofit/>
          </a:bodyPr>
          <a:lstStyle/>
          <a:p>
            <a:pPr algn="ctr" fontAlgn="ctr"/>
            <a:r>
              <a:rPr lang="en-US" sz="1200" dirty="0">
                <a:latin typeface="Huawei Sans" panose="020C0503030203020204" pitchFamily="34" charset="0"/>
              </a:rPr>
              <a:t>Multicast group member (leaf)</a:t>
            </a:r>
          </a:p>
          <a:p>
            <a:pPr algn="ctr" fontAlgn="ctr"/>
            <a:endParaRPr lang="en-US" sz="1200" dirty="0">
              <a:latin typeface="Huawei Sans" panose="020C0503030203020204" pitchFamily="34" charset="0"/>
            </a:endParaRPr>
          </a:p>
        </p:txBody>
      </p:sp>
      <p:sp>
        <p:nvSpPr>
          <p:cNvPr id="12" name="TextBox 11">
            <a:extLst>
              <a:ext uri="{FF2B5EF4-FFF2-40B4-BE49-F238E27FC236}">
                <a16:creationId xmlns:a16="http://schemas.microsoft.com/office/drawing/2014/main" xmlns="" id="{E7CDDADE-B480-490B-AF38-73714238FBAB}"/>
              </a:ext>
            </a:extLst>
          </p:cNvPr>
          <p:cNvSpPr txBox="1"/>
          <p:nvPr/>
        </p:nvSpPr>
        <p:spPr bwMode="gray">
          <a:xfrm>
            <a:off x="4422378" y="4242943"/>
            <a:ext cx="468942" cy="276999"/>
          </a:xfrm>
          <a:prstGeom prst="rect">
            <a:avLst/>
          </a:prstGeom>
          <a:noFill/>
        </p:spPr>
        <p:txBody>
          <a:bodyPr wrap="square" rtlCol="0">
            <a:noAutofit/>
          </a:bodyPr>
          <a:lstStyle/>
          <a:p>
            <a:pPr algn="ctr" fontAlgn="ctr"/>
            <a:r>
              <a:rPr lang="en-US" sz="1200" dirty="0">
                <a:latin typeface="Huawei Sans" panose="020C0503030203020204" pitchFamily="34" charset="0"/>
              </a:rPr>
              <a:t>RT1</a:t>
            </a:r>
          </a:p>
        </p:txBody>
      </p:sp>
      <p:pic>
        <p:nvPicPr>
          <p:cNvPr id="13" name="Picture 2" descr="G:\做的项目\公共\扁平图标切换\更新2015_01_21\oss扁平图标库2015_01_21更新-04.png">
            <a:extLst>
              <a:ext uri="{FF2B5EF4-FFF2-40B4-BE49-F238E27FC236}">
                <a16:creationId xmlns:a16="http://schemas.microsoft.com/office/drawing/2014/main" xmlns="" id="{D99E51A2-FF18-4C81-9F2B-108F695D89A6}"/>
              </a:ext>
            </a:extLst>
          </p:cNvPr>
          <p:cNvPicPr>
            <a:picLocks noChangeArrowheads="1"/>
          </p:cNvPicPr>
          <p:nvPr/>
        </p:nvPicPr>
        <p:blipFill>
          <a:blip r:embed="rId3" cstate="print"/>
          <a:stretch>
            <a:fillRect/>
          </a:stretch>
        </p:blipFill>
        <p:spPr bwMode="gray">
          <a:xfrm>
            <a:off x="5831942" y="4799654"/>
            <a:ext cx="528117" cy="399259"/>
          </a:xfrm>
          <a:prstGeom prst="rect">
            <a:avLst/>
          </a:prstGeom>
          <a:noFill/>
        </p:spPr>
      </p:pic>
      <p:pic>
        <p:nvPicPr>
          <p:cNvPr id="14" name="Picture 2" descr="G:\做的项目\公共\扁平图标切换\更新2015_01_21\oss扁平图标库2015_01_21更新-04.png">
            <a:extLst>
              <a:ext uri="{FF2B5EF4-FFF2-40B4-BE49-F238E27FC236}">
                <a16:creationId xmlns:a16="http://schemas.microsoft.com/office/drawing/2014/main" xmlns="" id="{632526BE-9794-482C-AC64-49C1FF08FEBC}"/>
              </a:ext>
            </a:extLst>
          </p:cNvPr>
          <p:cNvPicPr>
            <a:picLocks noChangeArrowheads="1"/>
          </p:cNvPicPr>
          <p:nvPr/>
        </p:nvPicPr>
        <p:blipFill>
          <a:blip r:embed="rId3" cstate="print"/>
          <a:stretch>
            <a:fillRect/>
          </a:stretch>
        </p:blipFill>
        <p:spPr bwMode="gray">
          <a:xfrm>
            <a:off x="5831941" y="3524645"/>
            <a:ext cx="528117" cy="399259"/>
          </a:xfrm>
          <a:prstGeom prst="rect">
            <a:avLst/>
          </a:prstGeom>
          <a:noFill/>
        </p:spPr>
      </p:pic>
      <p:sp>
        <p:nvSpPr>
          <p:cNvPr id="15" name="TextBox 14">
            <a:extLst>
              <a:ext uri="{FF2B5EF4-FFF2-40B4-BE49-F238E27FC236}">
                <a16:creationId xmlns:a16="http://schemas.microsoft.com/office/drawing/2014/main" xmlns="" id="{499AAEE1-6461-499B-92F9-69BB29809C00}"/>
              </a:ext>
            </a:extLst>
          </p:cNvPr>
          <p:cNvSpPr txBox="1"/>
          <p:nvPr/>
        </p:nvSpPr>
        <p:spPr bwMode="gray">
          <a:xfrm>
            <a:off x="7218158" y="4216940"/>
            <a:ext cx="469749" cy="276999"/>
          </a:xfrm>
          <a:prstGeom prst="rect">
            <a:avLst/>
          </a:prstGeom>
          <a:noFill/>
        </p:spPr>
        <p:txBody>
          <a:bodyPr wrap="square" rtlCol="0">
            <a:noAutofit/>
          </a:bodyPr>
          <a:lstStyle/>
          <a:p>
            <a:pPr algn="ctr" fontAlgn="ctr"/>
            <a:r>
              <a:rPr lang="en-US" sz="1200" dirty="0">
                <a:latin typeface="Huawei Sans" panose="020C0503030203020204" pitchFamily="34" charset="0"/>
              </a:rPr>
              <a:t>RT4</a:t>
            </a:r>
          </a:p>
        </p:txBody>
      </p:sp>
      <p:cxnSp>
        <p:nvCxnSpPr>
          <p:cNvPr id="17" name="直接连接符 12">
            <a:extLst>
              <a:ext uri="{FF2B5EF4-FFF2-40B4-BE49-F238E27FC236}">
                <a16:creationId xmlns:a16="http://schemas.microsoft.com/office/drawing/2014/main" xmlns="" id="{238F1765-E0D1-417C-889B-0087B6DDDD05}"/>
              </a:ext>
            </a:extLst>
          </p:cNvPr>
          <p:cNvCxnSpPr>
            <a:cxnSpLocks/>
            <a:stCxn id="4" idx="0"/>
            <a:endCxn id="14" idx="1"/>
          </p:cNvCxnSpPr>
          <p:nvPr/>
        </p:nvCxnSpPr>
        <p:spPr bwMode="gray">
          <a:xfrm flipV="1">
            <a:off x="4214940" y="3724275"/>
            <a:ext cx="1617001" cy="43787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8" name="直接连接符 12">
            <a:extLst>
              <a:ext uri="{FF2B5EF4-FFF2-40B4-BE49-F238E27FC236}">
                <a16:creationId xmlns:a16="http://schemas.microsoft.com/office/drawing/2014/main" xmlns="" id="{B03FFAB0-EA03-48AE-9E37-93E8DE6BB23D}"/>
              </a:ext>
            </a:extLst>
          </p:cNvPr>
          <p:cNvCxnSpPr>
            <a:cxnSpLocks/>
            <a:stCxn id="4" idx="2"/>
            <a:endCxn id="13" idx="1"/>
          </p:cNvCxnSpPr>
          <p:nvPr/>
        </p:nvCxnSpPr>
        <p:spPr bwMode="gray">
          <a:xfrm>
            <a:off x="4214940" y="4561409"/>
            <a:ext cx="1617002" cy="43787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9" name="直接连接符 12">
            <a:extLst>
              <a:ext uri="{FF2B5EF4-FFF2-40B4-BE49-F238E27FC236}">
                <a16:creationId xmlns:a16="http://schemas.microsoft.com/office/drawing/2014/main" xmlns="" id="{B3089F63-FE3C-41F6-8651-7A66EE95582D}"/>
              </a:ext>
            </a:extLst>
          </p:cNvPr>
          <p:cNvCxnSpPr>
            <a:cxnSpLocks/>
            <a:stCxn id="5" idx="0"/>
            <a:endCxn id="14" idx="3"/>
          </p:cNvCxnSpPr>
          <p:nvPr/>
        </p:nvCxnSpPr>
        <p:spPr bwMode="gray">
          <a:xfrm flipH="1" flipV="1">
            <a:off x="6360058" y="3724275"/>
            <a:ext cx="1564701" cy="43153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0" name="直接连接符 12">
            <a:extLst>
              <a:ext uri="{FF2B5EF4-FFF2-40B4-BE49-F238E27FC236}">
                <a16:creationId xmlns:a16="http://schemas.microsoft.com/office/drawing/2014/main" xmlns="" id="{C1528029-A9A1-4C1F-A31B-054A33EDB26F}"/>
              </a:ext>
            </a:extLst>
          </p:cNvPr>
          <p:cNvCxnSpPr>
            <a:cxnSpLocks/>
            <a:stCxn id="5" idx="2"/>
            <a:endCxn id="13" idx="3"/>
          </p:cNvCxnSpPr>
          <p:nvPr/>
        </p:nvCxnSpPr>
        <p:spPr bwMode="gray">
          <a:xfrm flipH="1">
            <a:off x="6360059" y="4555069"/>
            <a:ext cx="1564700" cy="444215"/>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3" name="TextBox 22">
            <a:extLst>
              <a:ext uri="{FF2B5EF4-FFF2-40B4-BE49-F238E27FC236}">
                <a16:creationId xmlns:a16="http://schemas.microsoft.com/office/drawing/2014/main" xmlns="" id="{59EDA825-FFA3-47A4-BA2A-2FD8FD360DB8}"/>
              </a:ext>
            </a:extLst>
          </p:cNvPr>
          <p:cNvSpPr txBox="1"/>
          <p:nvPr/>
        </p:nvSpPr>
        <p:spPr bwMode="gray">
          <a:xfrm>
            <a:off x="5868040" y="4541069"/>
            <a:ext cx="469749" cy="276999"/>
          </a:xfrm>
          <a:prstGeom prst="rect">
            <a:avLst/>
          </a:prstGeom>
          <a:noFill/>
        </p:spPr>
        <p:txBody>
          <a:bodyPr wrap="square" rtlCol="0">
            <a:noAutofit/>
          </a:bodyPr>
          <a:lstStyle/>
          <a:p>
            <a:pPr algn="ctr" fontAlgn="ctr"/>
            <a:r>
              <a:rPr lang="en-US" sz="1200" dirty="0">
                <a:latin typeface="Huawei Sans" panose="020C0503030203020204" pitchFamily="34" charset="0"/>
              </a:rPr>
              <a:t>RT3</a:t>
            </a:r>
          </a:p>
        </p:txBody>
      </p:sp>
      <p:sp>
        <p:nvSpPr>
          <p:cNvPr id="24" name="TextBox 23">
            <a:extLst>
              <a:ext uri="{FF2B5EF4-FFF2-40B4-BE49-F238E27FC236}">
                <a16:creationId xmlns:a16="http://schemas.microsoft.com/office/drawing/2014/main" xmlns="" id="{010FA762-73D0-4811-B14E-087005B4E958}"/>
              </a:ext>
            </a:extLst>
          </p:cNvPr>
          <p:cNvSpPr txBox="1"/>
          <p:nvPr/>
        </p:nvSpPr>
        <p:spPr bwMode="gray">
          <a:xfrm>
            <a:off x="5863568" y="3885151"/>
            <a:ext cx="469749" cy="276999"/>
          </a:xfrm>
          <a:prstGeom prst="rect">
            <a:avLst/>
          </a:prstGeom>
          <a:noFill/>
        </p:spPr>
        <p:txBody>
          <a:bodyPr wrap="square" rtlCol="0">
            <a:noAutofit/>
          </a:bodyPr>
          <a:lstStyle/>
          <a:p>
            <a:pPr algn="ctr" fontAlgn="ctr"/>
            <a:r>
              <a:rPr lang="en-US" sz="1200" dirty="0">
                <a:latin typeface="Huawei Sans" panose="020C0503030203020204" pitchFamily="34" charset="0"/>
              </a:rPr>
              <a:t>RT2</a:t>
            </a:r>
          </a:p>
        </p:txBody>
      </p:sp>
      <p:cxnSp>
        <p:nvCxnSpPr>
          <p:cNvPr id="34" name="Straight Arrow Connector 33">
            <a:extLst>
              <a:ext uri="{FF2B5EF4-FFF2-40B4-BE49-F238E27FC236}">
                <a16:creationId xmlns:a16="http://schemas.microsoft.com/office/drawing/2014/main" xmlns="" id="{F6F98BAC-F52C-4BE5-A3FB-78D094EC6892}"/>
              </a:ext>
            </a:extLst>
          </p:cNvPr>
          <p:cNvCxnSpPr>
            <a:cxnSpLocks/>
          </p:cNvCxnSpPr>
          <p:nvPr/>
        </p:nvCxnSpPr>
        <p:spPr bwMode="gray">
          <a:xfrm flipH="1">
            <a:off x="2416514" y="4261379"/>
            <a:ext cx="1281170"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37" name="TextBox 120">
            <a:extLst>
              <a:ext uri="{FF2B5EF4-FFF2-40B4-BE49-F238E27FC236}">
                <a16:creationId xmlns:a16="http://schemas.microsoft.com/office/drawing/2014/main" xmlns="" id="{6D06D408-9BC1-4614-9E98-10C0FAC7FF07}"/>
              </a:ext>
            </a:extLst>
          </p:cNvPr>
          <p:cNvSpPr txBox="1"/>
          <p:nvPr/>
        </p:nvSpPr>
        <p:spPr bwMode="gray">
          <a:xfrm>
            <a:off x="1441424" y="3650061"/>
            <a:ext cx="903541" cy="479524"/>
          </a:xfrm>
          <a:prstGeom prst="roundRect">
            <a:avLst>
              <a:gd name="adj" fmla="val 6721"/>
            </a:avLst>
          </a:prstGeom>
          <a:solidFill>
            <a:srgbClr val="00B0F0"/>
          </a:solidFill>
          <a:ln w="12700">
            <a:solidFill>
              <a:srgbClr val="00B0F0"/>
            </a:solidFill>
          </a:ln>
        </p:spPr>
        <p:txBody>
          <a:bodyPr wrap="square" rtlCol="0" anchor="ctr">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Multicast packet</a:t>
            </a:r>
          </a:p>
        </p:txBody>
      </p:sp>
      <p:cxnSp>
        <p:nvCxnSpPr>
          <p:cNvPr id="39" name="Straight Arrow Connector 38">
            <a:extLst>
              <a:ext uri="{FF2B5EF4-FFF2-40B4-BE49-F238E27FC236}">
                <a16:creationId xmlns:a16="http://schemas.microsoft.com/office/drawing/2014/main" xmlns="" id="{CE99AB65-7994-4F2A-86AB-EA68A2F3F300}"/>
              </a:ext>
            </a:extLst>
          </p:cNvPr>
          <p:cNvCxnSpPr>
            <a:cxnSpLocks/>
          </p:cNvCxnSpPr>
          <p:nvPr/>
        </p:nvCxnSpPr>
        <p:spPr bwMode="gray">
          <a:xfrm flipH="1">
            <a:off x="4458976" y="3715668"/>
            <a:ext cx="1010211" cy="277278"/>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xmlns="" id="{3C26888F-21D4-41E0-86A8-81187BBDC465}"/>
              </a:ext>
            </a:extLst>
          </p:cNvPr>
          <p:cNvCxnSpPr>
            <a:cxnSpLocks/>
          </p:cNvCxnSpPr>
          <p:nvPr/>
        </p:nvCxnSpPr>
        <p:spPr bwMode="gray">
          <a:xfrm flipH="1" flipV="1">
            <a:off x="6719650" y="3724275"/>
            <a:ext cx="920407" cy="245323"/>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xmlns="" id="{E1932873-C1B4-47CD-999F-C96510BE35D3}"/>
              </a:ext>
            </a:extLst>
          </p:cNvPr>
          <p:cNvCxnSpPr>
            <a:cxnSpLocks/>
          </p:cNvCxnSpPr>
          <p:nvPr/>
        </p:nvCxnSpPr>
        <p:spPr bwMode="gray">
          <a:xfrm flipH="1">
            <a:off x="8382000" y="4273474"/>
            <a:ext cx="1347680"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xmlns="" id="{8B10FEE5-45A0-4812-903A-C168E82CE0BD}"/>
              </a:ext>
            </a:extLst>
          </p:cNvPr>
          <p:cNvCxnSpPr>
            <a:cxnSpLocks/>
            <a:stCxn id="6" idx="3"/>
            <a:endCxn id="4" idx="1"/>
          </p:cNvCxnSpPr>
          <p:nvPr/>
        </p:nvCxnSpPr>
        <p:spPr bwMode="gray">
          <a:xfrm flipV="1">
            <a:off x="2163318" y="4361780"/>
            <a:ext cx="1787563" cy="3022"/>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xmlns="" id="{C030CEEE-2364-47C0-8E05-5F0C77888043}"/>
              </a:ext>
            </a:extLst>
          </p:cNvPr>
          <p:cNvCxnSpPr>
            <a:cxnSpLocks/>
            <a:stCxn id="4" idx="0"/>
            <a:endCxn id="14" idx="1"/>
          </p:cNvCxnSpPr>
          <p:nvPr/>
        </p:nvCxnSpPr>
        <p:spPr bwMode="gray">
          <a:xfrm flipV="1">
            <a:off x="4214940" y="3724275"/>
            <a:ext cx="1617001" cy="437875"/>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xmlns="" id="{6BB936E0-5EF1-4F7D-966F-87A8347E9DC8}"/>
              </a:ext>
            </a:extLst>
          </p:cNvPr>
          <p:cNvCxnSpPr>
            <a:cxnSpLocks/>
            <a:stCxn id="14" idx="3"/>
            <a:endCxn id="5" idx="0"/>
          </p:cNvCxnSpPr>
          <p:nvPr/>
        </p:nvCxnSpPr>
        <p:spPr bwMode="gray">
          <a:xfrm>
            <a:off x="6360058" y="3724275"/>
            <a:ext cx="1564701" cy="431535"/>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xmlns="" id="{3FED97F5-DFFF-4C59-9160-28A6AFBD0AFC}"/>
              </a:ext>
            </a:extLst>
          </p:cNvPr>
          <p:cNvCxnSpPr>
            <a:cxnSpLocks/>
            <a:stCxn id="5" idx="3"/>
            <a:endCxn id="9" idx="1"/>
          </p:cNvCxnSpPr>
          <p:nvPr/>
        </p:nvCxnSpPr>
        <p:spPr bwMode="gray">
          <a:xfrm flipV="1">
            <a:off x="8188817" y="4348440"/>
            <a:ext cx="1804270" cy="7000"/>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xmlns="" id="{0BAD5B01-D8A1-407C-9AA9-73A9898B2047}"/>
              </a:ext>
            </a:extLst>
          </p:cNvPr>
          <p:cNvCxnSpPr>
            <a:cxnSpLocks/>
          </p:cNvCxnSpPr>
          <p:nvPr/>
        </p:nvCxnSpPr>
        <p:spPr bwMode="gray">
          <a:xfrm flipV="1">
            <a:off x="9356392" y="5821379"/>
            <a:ext cx="614833" cy="0"/>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xmlns="" id="{7F6A4309-6546-4F1D-90FB-47C086394914}"/>
              </a:ext>
            </a:extLst>
          </p:cNvPr>
          <p:cNvCxnSpPr>
            <a:cxnSpLocks/>
          </p:cNvCxnSpPr>
          <p:nvPr/>
        </p:nvCxnSpPr>
        <p:spPr bwMode="gray">
          <a:xfrm flipH="1">
            <a:off x="9356393" y="5532217"/>
            <a:ext cx="614833"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xmlns="" id="{B644969F-21DC-4FC8-97DE-BF1F55EB0F00}"/>
              </a:ext>
            </a:extLst>
          </p:cNvPr>
          <p:cNvSpPr txBox="1"/>
          <p:nvPr/>
        </p:nvSpPr>
        <p:spPr bwMode="gray">
          <a:xfrm>
            <a:off x="9933575" y="5682879"/>
            <a:ext cx="962306" cy="276999"/>
          </a:xfrm>
          <a:prstGeom prst="rect">
            <a:avLst/>
          </a:prstGeom>
          <a:noFill/>
        </p:spPr>
        <p:txBody>
          <a:bodyPr wrap="square" rtlCol="0">
            <a:noAutofit/>
          </a:bodyPr>
          <a:lstStyle/>
          <a:p>
            <a:pPr fontAlgn="ctr"/>
            <a:r>
              <a:rPr lang="en-US" sz="1200" dirty="0">
                <a:latin typeface="Huawei Sans" panose="020C0503030203020204" pitchFamily="34" charset="0"/>
              </a:rPr>
              <a:t>MDT</a:t>
            </a:r>
          </a:p>
        </p:txBody>
      </p:sp>
      <p:sp>
        <p:nvSpPr>
          <p:cNvPr id="64" name="TextBox 63">
            <a:extLst>
              <a:ext uri="{FF2B5EF4-FFF2-40B4-BE49-F238E27FC236}">
                <a16:creationId xmlns:a16="http://schemas.microsoft.com/office/drawing/2014/main" xmlns="" id="{877DB150-36AA-4716-9947-9109B76BFF27}"/>
              </a:ext>
            </a:extLst>
          </p:cNvPr>
          <p:cNvSpPr txBox="1"/>
          <p:nvPr/>
        </p:nvSpPr>
        <p:spPr bwMode="gray">
          <a:xfrm>
            <a:off x="9933575" y="5398952"/>
            <a:ext cx="1396402" cy="461665"/>
          </a:xfrm>
          <a:prstGeom prst="rect">
            <a:avLst/>
          </a:prstGeom>
          <a:noFill/>
        </p:spPr>
        <p:txBody>
          <a:bodyPr wrap="square" rtlCol="0">
            <a:noAutofit/>
          </a:bodyPr>
          <a:lstStyle/>
          <a:p>
            <a:pPr fontAlgn="ctr"/>
            <a:r>
              <a:rPr lang="en-US" sz="1200" dirty="0">
                <a:latin typeface="Huawei Sans" panose="020C0503030203020204" pitchFamily="34" charset="0"/>
              </a:rPr>
              <a:t>Multicast traffic</a:t>
            </a:r>
          </a:p>
        </p:txBody>
      </p:sp>
      <p:pic>
        <p:nvPicPr>
          <p:cNvPr id="65" name="图片 38" descr="PC.png">
            <a:extLst>
              <a:ext uri="{FF2B5EF4-FFF2-40B4-BE49-F238E27FC236}">
                <a16:creationId xmlns:a16="http://schemas.microsoft.com/office/drawing/2014/main" xmlns="" id="{3004F538-B8BE-4B73-BB85-4661F235D6B5}"/>
              </a:ext>
            </a:extLst>
          </p:cNvPr>
          <p:cNvPicPr>
            <a:picLocks noChangeAspect="1"/>
          </p:cNvPicPr>
          <p:nvPr/>
        </p:nvPicPr>
        <p:blipFill>
          <a:blip r:embed="rId5" cstate="print"/>
          <a:stretch>
            <a:fillRect/>
          </a:stretch>
        </p:blipFill>
        <p:spPr bwMode="gray">
          <a:xfrm>
            <a:off x="5823949" y="5967916"/>
            <a:ext cx="544104" cy="385259"/>
          </a:xfrm>
          <a:prstGeom prst="rect">
            <a:avLst/>
          </a:prstGeom>
        </p:spPr>
      </p:pic>
      <p:cxnSp>
        <p:nvCxnSpPr>
          <p:cNvPr id="66" name="直接连接符 12">
            <a:extLst>
              <a:ext uri="{FF2B5EF4-FFF2-40B4-BE49-F238E27FC236}">
                <a16:creationId xmlns:a16="http://schemas.microsoft.com/office/drawing/2014/main" xmlns="" id="{34BE614E-D22A-4152-A46F-68E3463AE8C2}"/>
              </a:ext>
            </a:extLst>
          </p:cNvPr>
          <p:cNvCxnSpPr>
            <a:cxnSpLocks/>
            <a:stCxn id="13" idx="2"/>
            <a:endCxn id="65" idx="0"/>
          </p:cNvCxnSpPr>
          <p:nvPr/>
        </p:nvCxnSpPr>
        <p:spPr bwMode="gray">
          <a:xfrm>
            <a:off x="6096001" y="5198913"/>
            <a:ext cx="0" cy="76900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70" name="Straight Arrow Connector 69">
            <a:extLst>
              <a:ext uri="{FF2B5EF4-FFF2-40B4-BE49-F238E27FC236}">
                <a16:creationId xmlns:a16="http://schemas.microsoft.com/office/drawing/2014/main" xmlns="" id="{F9B780D8-75B6-485D-B8B3-946F3B8C9FD9}"/>
              </a:ext>
            </a:extLst>
          </p:cNvPr>
          <p:cNvCxnSpPr>
            <a:cxnSpLocks/>
            <a:stCxn id="4" idx="2"/>
            <a:endCxn id="13" idx="1"/>
          </p:cNvCxnSpPr>
          <p:nvPr/>
        </p:nvCxnSpPr>
        <p:spPr bwMode="gray">
          <a:xfrm>
            <a:off x="4214940" y="4561409"/>
            <a:ext cx="1617002" cy="437875"/>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xmlns="" id="{D56FF804-434E-43BE-8512-46DB872F86B1}"/>
              </a:ext>
            </a:extLst>
          </p:cNvPr>
          <p:cNvCxnSpPr>
            <a:cxnSpLocks/>
            <a:stCxn id="13" idx="2"/>
            <a:endCxn id="65" idx="0"/>
          </p:cNvCxnSpPr>
          <p:nvPr/>
        </p:nvCxnSpPr>
        <p:spPr bwMode="gray">
          <a:xfrm>
            <a:off x="6096001" y="5198913"/>
            <a:ext cx="0" cy="769003"/>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88" name="Straight Arrow Connector 87">
            <a:extLst>
              <a:ext uri="{FF2B5EF4-FFF2-40B4-BE49-F238E27FC236}">
                <a16:creationId xmlns:a16="http://schemas.microsoft.com/office/drawing/2014/main" xmlns="" id="{69767009-1883-417F-B863-A505854E11D6}"/>
              </a:ext>
            </a:extLst>
          </p:cNvPr>
          <p:cNvCxnSpPr>
            <a:cxnSpLocks/>
          </p:cNvCxnSpPr>
          <p:nvPr/>
        </p:nvCxnSpPr>
        <p:spPr bwMode="gray">
          <a:xfrm flipH="1" flipV="1">
            <a:off x="4459156" y="4730614"/>
            <a:ext cx="1003663" cy="27829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1" name="Straight Arrow Connector 90">
            <a:extLst>
              <a:ext uri="{FF2B5EF4-FFF2-40B4-BE49-F238E27FC236}">
                <a16:creationId xmlns:a16="http://schemas.microsoft.com/office/drawing/2014/main" xmlns="" id="{C64536F5-50ED-46FE-9A4F-3B08DE4320DD}"/>
              </a:ext>
            </a:extLst>
          </p:cNvPr>
          <p:cNvCxnSpPr>
            <a:cxnSpLocks/>
          </p:cNvCxnSpPr>
          <p:nvPr/>
        </p:nvCxnSpPr>
        <p:spPr bwMode="gray">
          <a:xfrm flipV="1">
            <a:off x="6000177" y="5266988"/>
            <a:ext cx="0" cy="569095"/>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93" name="TextBox 92">
            <a:extLst>
              <a:ext uri="{FF2B5EF4-FFF2-40B4-BE49-F238E27FC236}">
                <a16:creationId xmlns:a16="http://schemas.microsoft.com/office/drawing/2014/main" xmlns="" id="{21AE69BE-6CA8-4DB6-ACEF-79D586C3EFC2}"/>
              </a:ext>
            </a:extLst>
          </p:cNvPr>
          <p:cNvSpPr txBox="1"/>
          <p:nvPr/>
        </p:nvSpPr>
        <p:spPr bwMode="gray">
          <a:xfrm>
            <a:off x="6326887" y="5929712"/>
            <a:ext cx="1348795" cy="1015663"/>
          </a:xfrm>
          <a:prstGeom prst="rect">
            <a:avLst/>
          </a:prstGeom>
          <a:noFill/>
        </p:spPr>
        <p:txBody>
          <a:bodyPr wrap="square" rtlCol="0">
            <a:noAutofit/>
          </a:bodyPr>
          <a:lstStyle/>
          <a:p>
            <a:pPr algn="ctr" fontAlgn="ctr"/>
            <a:r>
              <a:rPr lang="en-US" sz="1200" dirty="0">
                <a:latin typeface="Huawei Sans" panose="020C0503030203020204" pitchFamily="34" charset="0"/>
              </a:rPr>
              <a:t>Multicast group member (leaf)</a:t>
            </a:r>
          </a:p>
          <a:p>
            <a:pPr algn="ctr" fontAlgn="ctr"/>
            <a:endParaRPr lang="en-US" sz="1200" dirty="0">
              <a:latin typeface="Huawei Sans" panose="020C0503030203020204" pitchFamily="34" charset="0"/>
            </a:endParaRPr>
          </a:p>
        </p:txBody>
      </p:sp>
    </p:spTree>
    <p:extLst>
      <p:ext uri="{BB962C8B-B14F-4D97-AF65-F5344CB8AC3E}">
        <p14:creationId xmlns:p14="http://schemas.microsoft.com/office/powerpoint/2010/main" val="381958236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Freeform 159">
            <a:extLst>
              <a:ext uri="{FF2B5EF4-FFF2-40B4-BE49-F238E27FC236}">
                <a16:creationId xmlns:a16="http://schemas.microsoft.com/office/drawing/2014/main" xmlns="" id="{BDC2956F-1DC1-49D6-941B-D9D5BF15B7BD}"/>
              </a:ext>
            </a:extLst>
          </p:cNvPr>
          <p:cNvSpPr/>
          <p:nvPr/>
        </p:nvSpPr>
        <p:spPr bwMode="gray">
          <a:xfrm flipH="1">
            <a:off x="4328273" y="4240372"/>
            <a:ext cx="3705325" cy="164216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dirty="0">
                <a:solidFill>
                  <a:schemeClr val="tx1"/>
                </a:solidFill>
                <a:latin typeface="Huawei Sans" panose="020C0503030203020204" pitchFamily="34" charset="0"/>
              </a:rPr>
              <a:t>Multicast network</a:t>
            </a:r>
          </a:p>
        </p:txBody>
      </p:sp>
      <p:sp>
        <p:nvSpPr>
          <p:cNvPr id="62" name="矩形: 圆角 52">
            <a:extLst>
              <a:ext uri="{FF2B5EF4-FFF2-40B4-BE49-F238E27FC236}">
                <a16:creationId xmlns:a16="http://schemas.microsoft.com/office/drawing/2014/main" xmlns="" id="{FEC3D3E5-FCE4-4BF1-A67B-ACE5B0410C6E}"/>
              </a:ext>
            </a:extLst>
          </p:cNvPr>
          <p:cNvSpPr/>
          <p:nvPr/>
        </p:nvSpPr>
        <p:spPr bwMode="gray">
          <a:xfrm>
            <a:off x="2157055" y="3587830"/>
            <a:ext cx="3009450" cy="1070910"/>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Multicast routing table</a:t>
            </a:r>
          </a:p>
        </p:txBody>
      </p:sp>
      <p:sp>
        <p:nvSpPr>
          <p:cNvPr id="65" name="矩形: 圆角 52">
            <a:extLst>
              <a:ext uri="{FF2B5EF4-FFF2-40B4-BE49-F238E27FC236}">
                <a16:creationId xmlns:a16="http://schemas.microsoft.com/office/drawing/2014/main" xmlns="" id="{884091D3-3B85-4F1F-890E-A4A3C282CC72}"/>
              </a:ext>
            </a:extLst>
          </p:cNvPr>
          <p:cNvSpPr/>
          <p:nvPr/>
        </p:nvSpPr>
        <p:spPr bwMode="gray">
          <a:xfrm>
            <a:off x="7368228" y="3615409"/>
            <a:ext cx="3009450" cy="1070910"/>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Multicast routing table</a:t>
            </a:r>
          </a:p>
        </p:txBody>
      </p:sp>
      <p:sp>
        <p:nvSpPr>
          <p:cNvPr id="63" name="矩形: 圆角 52">
            <a:extLst>
              <a:ext uri="{FF2B5EF4-FFF2-40B4-BE49-F238E27FC236}">
                <a16:creationId xmlns:a16="http://schemas.microsoft.com/office/drawing/2014/main" xmlns="" id="{B1C03C45-1AB7-4B22-BC4F-958154F8C208}"/>
              </a:ext>
            </a:extLst>
          </p:cNvPr>
          <p:cNvSpPr/>
          <p:nvPr/>
        </p:nvSpPr>
        <p:spPr bwMode="gray">
          <a:xfrm>
            <a:off x="4642680" y="2739509"/>
            <a:ext cx="3009450" cy="1070910"/>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Multicast routing table</a:t>
            </a:r>
          </a:p>
        </p:txBody>
      </p:sp>
      <p:sp>
        <p:nvSpPr>
          <p:cNvPr id="3" name="Text Placeholder 2">
            <a:extLst>
              <a:ext uri="{FF2B5EF4-FFF2-40B4-BE49-F238E27FC236}">
                <a16:creationId xmlns:a16="http://schemas.microsoft.com/office/drawing/2014/main" xmlns="" id="{AC0CCC04-C6E6-4A88-8585-42E0AB7C83FA}"/>
              </a:ext>
            </a:extLst>
          </p:cNvPr>
          <p:cNvSpPr>
            <a:spLocks noGrp="1"/>
          </p:cNvSpPr>
          <p:nvPr>
            <p:ph type="body" sz="quarter" idx="10"/>
          </p:nvPr>
        </p:nvSpPr>
        <p:spPr bwMode="gray"/>
        <p:txBody>
          <a:bodyPr wrap="square">
            <a:noAutofit/>
          </a:bodyPr>
          <a:lstStyle/>
          <a:p>
            <a:pPr marL="0" indent="0">
              <a:buNone/>
            </a:pPr>
            <a:r>
              <a:rPr lang="en-US" sz="1800" dirty="0">
                <a:latin typeface="Huawei Sans" panose="020C0503030203020204" pitchFamily="34" charset="0"/>
              </a:rPr>
              <a:t>The multicast data forwarding process is as follows:</a:t>
            </a:r>
          </a:p>
        </p:txBody>
      </p:sp>
      <p:sp>
        <p:nvSpPr>
          <p:cNvPr id="2" name="Title 1">
            <a:extLst>
              <a:ext uri="{FF2B5EF4-FFF2-40B4-BE49-F238E27FC236}">
                <a16:creationId xmlns:a16="http://schemas.microsoft.com/office/drawing/2014/main" xmlns="" id="{A6A653B8-5702-4666-B633-232DBFAA62F8}"/>
              </a:ext>
            </a:extLst>
          </p:cNvPr>
          <p:cNvSpPr>
            <a:spLocks noGrp="1"/>
          </p:cNvSpPr>
          <p:nvPr>
            <p:ph type="title"/>
          </p:nvPr>
        </p:nvSpPr>
        <p:spPr bwMode="gray"/>
        <p:txBody>
          <a:bodyPr wrap="square">
            <a:noAutofit/>
          </a:bodyPr>
          <a:lstStyle/>
          <a:p>
            <a:r>
              <a:rPr lang="en-US" dirty="0">
                <a:latin typeface="Huawei Sans" panose="020C0503030203020204" pitchFamily="34" charset="0"/>
              </a:rPr>
              <a:t>Multicast Data Forwarding Process</a:t>
            </a:r>
          </a:p>
        </p:txBody>
      </p:sp>
      <p:pic>
        <p:nvPicPr>
          <p:cNvPr id="9" name="Picture 2" descr="G:\做的项目\公共\扁平图标切换\更新2015_01_21\oss扁平图标库2015_01_21更新-04.png">
            <a:extLst>
              <a:ext uri="{FF2B5EF4-FFF2-40B4-BE49-F238E27FC236}">
                <a16:creationId xmlns:a16="http://schemas.microsoft.com/office/drawing/2014/main" xmlns="" id="{5BDE48E7-FF75-4E01-91F5-641384152FC6}"/>
              </a:ext>
            </a:extLst>
          </p:cNvPr>
          <p:cNvPicPr>
            <a:picLocks noChangeArrowheads="1"/>
          </p:cNvPicPr>
          <p:nvPr/>
        </p:nvPicPr>
        <p:blipFill>
          <a:blip r:embed="rId3" cstate="print"/>
          <a:stretch>
            <a:fillRect/>
          </a:stretch>
        </p:blipFill>
        <p:spPr bwMode="gray">
          <a:xfrm>
            <a:off x="4111676" y="4982368"/>
            <a:ext cx="528117" cy="399259"/>
          </a:xfrm>
          <a:prstGeom prst="rect">
            <a:avLst/>
          </a:prstGeom>
          <a:noFill/>
        </p:spPr>
      </p:pic>
      <p:pic>
        <p:nvPicPr>
          <p:cNvPr id="10" name="Picture 2" descr="G:\做的项目\公共\扁平图标切换\更新2015_01_21\oss扁平图标库2015_01_21更新-04.png">
            <a:extLst>
              <a:ext uri="{FF2B5EF4-FFF2-40B4-BE49-F238E27FC236}">
                <a16:creationId xmlns:a16="http://schemas.microsoft.com/office/drawing/2014/main" xmlns="" id="{AADE3A03-0627-41EA-B993-606793877A0B}"/>
              </a:ext>
            </a:extLst>
          </p:cNvPr>
          <p:cNvPicPr>
            <a:picLocks noChangeArrowheads="1"/>
          </p:cNvPicPr>
          <p:nvPr/>
        </p:nvPicPr>
        <p:blipFill>
          <a:blip r:embed="rId3" cstate="print"/>
          <a:stretch>
            <a:fillRect/>
          </a:stretch>
        </p:blipFill>
        <p:spPr bwMode="gray">
          <a:xfrm>
            <a:off x="7821495" y="4976028"/>
            <a:ext cx="528117" cy="399259"/>
          </a:xfrm>
          <a:prstGeom prst="rect">
            <a:avLst/>
          </a:prstGeom>
          <a:noFill/>
        </p:spPr>
      </p:pic>
      <p:pic>
        <p:nvPicPr>
          <p:cNvPr id="11" name="图片 37" descr="交换机.png">
            <a:extLst>
              <a:ext uri="{FF2B5EF4-FFF2-40B4-BE49-F238E27FC236}">
                <a16:creationId xmlns:a16="http://schemas.microsoft.com/office/drawing/2014/main" xmlns="" id="{64F370AB-4C71-4FF4-9039-E25396F2B6D0}"/>
              </a:ext>
            </a:extLst>
          </p:cNvPr>
          <p:cNvPicPr preferRelativeResize="0">
            <a:picLocks/>
          </p:cNvPicPr>
          <p:nvPr/>
        </p:nvPicPr>
        <p:blipFill>
          <a:blip r:embed="rId4" cstate="print"/>
          <a:stretch>
            <a:fillRect/>
          </a:stretch>
        </p:blipFill>
        <p:spPr bwMode="gray">
          <a:xfrm>
            <a:off x="1795995" y="4985309"/>
            <a:ext cx="528118" cy="399421"/>
          </a:xfrm>
          <a:prstGeom prst="rect">
            <a:avLst/>
          </a:prstGeom>
        </p:spPr>
      </p:pic>
      <p:cxnSp>
        <p:nvCxnSpPr>
          <p:cNvPr id="13" name="直接连接符 12">
            <a:extLst>
              <a:ext uri="{FF2B5EF4-FFF2-40B4-BE49-F238E27FC236}">
                <a16:creationId xmlns:a16="http://schemas.microsoft.com/office/drawing/2014/main" xmlns="" id="{1518298E-1175-4CDC-852F-1C4EF9D6700C}"/>
              </a:ext>
            </a:extLst>
          </p:cNvPr>
          <p:cNvCxnSpPr>
            <a:cxnSpLocks/>
            <a:stCxn id="11" idx="3"/>
            <a:endCxn id="9" idx="1"/>
          </p:cNvCxnSpPr>
          <p:nvPr/>
        </p:nvCxnSpPr>
        <p:spPr bwMode="gray">
          <a:xfrm flipV="1">
            <a:off x="2324113" y="5181998"/>
            <a:ext cx="1787563" cy="3022"/>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5" name="TextBox 14">
            <a:extLst>
              <a:ext uri="{FF2B5EF4-FFF2-40B4-BE49-F238E27FC236}">
                <a16:creationId xmlns:a16="http://schemas.microsoft.com/office/drawing/2014/main" xmlns="" id="{66C5DC7D-A071-4C8E-888A-10AECA6C4828}"/>
              </a:ext>
            </a:extLst>
          </p:cNvPr>
          <p:cNvSpPr txBox="1"/>
          <p:nvPr/>
        </p:nvSpPr>
        <p:spPr bwMode="gray">
          <a:xfrm>
            <a:off x="1571895" y="5383098"/>
            <a:ext cx="986971" cy="461665"/>
          </a:xfrm>
          <a:prstGeom prst="rect">
            <a:avLst/>
          </a:prstGeom>
          <a:noFill/>
        </p:spPr>
        <p:txBody>
          <a:bodyPr wrap="square" rtlCol="0">
            <a:noAutofit/>
          </a:bodyPr>
          <a:lstStyle/>
          <a:p>
            <a:pPr algn="ctr" fontAlgn="ctr"/>
            <a:r>
              <a:rPr lang="en-US" sz="1200" dirty="0">
                <a:latin typeface="Huawei Sans" panose="020C0503030203020204" pitchFamily="34" charset="0"/>
              </a:rPr>
              <a:t>Multicast source</a:t>
            </a:r>
          </a:p>
        </p:txBody>
      </p:sp>
      <p:pic>
        <p:nvPicPr>
          <p:cNvPr id="17" name="图片 38" descr="PC.png">
            <a:extLst>
              <a:ext uri="{FF2B5EF4-FFF2-40B4-BE49-F238E27FC236}">
                <a16:creationId xmlns:a16="http://schemas.microsoft.com/office/drawing/2014/main" xmlns="" id="{818FD9EF-73C5-43D5-BF31-D1E9709BBCCD}"/>
              </a:ext>
            </a:extLst>
          </p:cNvPr>
          <p:cNvPicPr>
            <a:picLocks noChangeAspect="1"/>
          </p:cNvPicPr>
          <p:nvPr/>
        </p:nvPicPr>
        <p:blipFill>
          <a:blip r:embed="rId5" cstate="print"/>
          <a:stretch>
            <a:fillRect/>
          </a:stretch>
        </p:blipFill>
        <p:spPr bwMode="gray">
          <a:xfrm>
            <a:off x="10153882" y="4976028"/>
            <a:ext cx="544104" cy="385259"/>
          </a:xfrm>
          <a:prstGeom prst="rect">
            <a:avLst/>
          </a:prstGeom>
        </p:spPr>
      </p:pic>
      <p:cxnSp>
        <p:nvCxnSpPr>
          <p:cNvPr id="18" name="直接连接符 12">
            <a:extLst>
              <a:ext uri="{FF2B5EF4-FFF2-40B4-BE49-F238E27FC236}">
                <a16:creationId xmlns:a16="http://schemas.microsoft.com/office/drawing/2014/main" xmlns="" id="{DA26CE25-FA17-4327-AB3F-3C8B8E8053DF}"/>
              </a:ext>
            </a:extLst>
          </p:cNvPr>
          <p:cNvCxnSpPr>
            <a:cxnSpLocks/>
            <a:stCxn id="10" idx="3"/>
            <a:endCxn id="17" idx="1"/>
          </p:cNvCxnSpPr>
          <p:nvPr/>
        </p:nvCxnSpPr>
        <p:spPr bwMode="gray">
          <a:xfrm flipV="1">
            <a:off x="8349612" y="5168658"/>
            <a:ext cx="1804270" cy="700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9" name="TextBox 18">
            <a:extLst>
              <a:ext uri="{FF2B5EF4-FFF2-40B4-BE49-F238E27FC236}">
                <a16:creationId xmlns:a16="http://schemas.microsoft.com/office/drawing/2014/main" xmlns="" id="{EB6E5616-7C58-4C05-9AB9-74B9AA985AE8}"/>
              </a:ext>
            </a:extLst>
          </p:cNvPr>
          <p:cNvSpPr txBox="1"/>
          <p:nvPr/>
        </p:nvSpPr>
        <p:spPr bwMode="gray">
          <a:xfrm>
            <a:off x="9438548" y="5344846"/>
            <a:ext cx="1974772" cy="313152"/>
          </a:xfrm>
          <a:prstGeom prst="rect">
            <a:avLst/>
          </a:prstGeom>
          <a:noFill/>
        </p:spPr>
        <p:txBody>
          <a:bodyPr wrap="square" rtlCol="0">
            <a:noAutofit/>
          </a:bodyPr>
          <a:lstStyle/>
          <a:p>
            <a:pPr algn="ctr" fontAlgn="ctr"/>
            <a:r>
              <a:rPr lang="en-US" sz="1200" dirty="0">
                <a:latin typeface="Huawei Sans" panose="020C0503030203020204" pitchFamily="34" charset="0"/>
              </a:rPr>
              <a:t>Multicast group member</a:t>
            </a:r>
          </a:p>
        </p:txBody>
      </p:sp>
      <p:sp>
        <p:nvSpPr>
          <p:cNvPr id="20" name="TextBox 19">
            <a:extLst>
              <a:ext uri="{FF2B5EF4-FFF2-40B4-BE49-F238E27FC236}">
                <a16:creationId xmlns:a16="http://schemas.microsoft.com/office/drawing/2014/main" xmlns="" id="{12F101ED-2436-4782-9EEF-CE18698D977A}"/>
              </a:ext>
            </a:extLst>
          </p:cNvPr>
          <p:cNvSpPr txBox="1"/>
          <p:nvPr/>
        </p:nvSpPr>
        <p:spPr bwMode="gray">
          <a:xfrm>
            <a:off x="4553677" y="5023833"/>
            <a:ext cx="468942" cy="276999"/>
          </a:xfrm>
          <a:prstGeom prst="rect">
            <a:avLst/>
          </a:prstGeom>
          <a:noFill/>
        </p:spPr>
        <p:txBody>
          <a:bodyPr wrap="square" rtlCol="0">
            <a:noAutofit/>
          </a:bodyPr>
          <a:lstStyle/>
          <a:p>
            <a:pPr algn="ctr" fontAlgn="ctr"/>
            <a:r>
              <a:rPr lang="en-US" sz="1200" dirty="0">
                <a:latin typeface="Huawei Sans" panose="020C0503030203020204" pitchFamily="34" charset="0"/>
              </a:rPr>
              <a:t>RT1</a:t>
            </a:r>
          </a:p>
        </p:txBody>
      </p:sp>
      <p:pic>
        <p:nvPicPr>
          <p:cNvPr id="21" name="Picture 2" descr="G:\做的项目\公共\扁平图标切换\更新2015_01_21\oss扁平图标库2015_01_21更新-04.png">
            <a:extLst>
              <a:ext uri="{FF2B5EF4-FFF2-40B4-BE49-F238E27FC236}">
                <a16:creationId xmlns:a16="http://schemas.microsoft.com/office/drawing/2014/main" xmlns="" id="{023CF774-E3E2-4840-9F38-ECB06DD5D88C}"/>
              </a:ext>
            </a:extLst>
          </p:cNvPr>
          <p:cNvPicPr>
            <a:picLocks noChangeArrowheads="1"/>
          </p:cNvPicPr>
          <p:nvPr/>
        </p:nvPicPr>
        <p:blipFill>
          <a:blip r:embed="rId3" cstate="print"/>
          <a:stretch>
            <a:fillRect/>
          </a:stretch>
        </p:blipFill>
        <p:spPr bwMode="gray">
          <a:xfrm>
            <a:off x="5992737" y="5619872"/>
            <a:ext cx="528117" cy="399259"/>
          </a:xfrm>
          <a:prstGeom prst="rect">
            <a:avLst/>
          </a:prstGeom>
          <a:noFill/>
        </p:spPr>
      </p:pic>
      <p:pic>
        <p:nvPicPr>
          <p:cNvPr id="23" name="Picture 2" descr="G:\做的项目\公共\扁平图标切换\更新2015_01_21\oss扁平图标库2015_01_21更新-04.png">
            <a:extLst>
              <a:ext uri="{FF2B5EF4-FFF2-40B4-BE49-F238E27FC236}">
                <a16:creationId xmlns:a16="http://schemas.microsoft.com/office/drawing/2014/main" xmlns="" id="{9A175728-963E-477B-9C68-F018250A6F40}"/>
              </a:ext>
            </a:extLst>
          </p:cNvPr>
          <p:cNvPicPr>
            <a:picLocks noChangeArrowheads="1"/>
          </p:cNvPicPr>
          <p:nvPr/>
        </p:nvPicPr>
        <p:blipFill>
          <a:blip r:embed="rId3" cstate="print"/>
          <a:stretch>
            <a:fillRect/>
          </a:stretch>
        </p:blipFill>
        <p:spPr bwMode="gray">
          <a:xfrm>
            <a:off x="5992736" y="4344863"/>
            <a:ext cx="528117" cy="399259"/>
          </a:xfrm>
          <a:prstGeom prst="rect">
            <a:avLst/>
          </a:prstGeom>
          <a:noFill/>
        </p:spPr>
      </p:pic>
      <p:sp>
        <p:nvSpPr>
          <p:cNvPr id="24" name="TextBox 23">
            <a:extLst>
              <a:ext uri="{FF2B5EF4-FFF2-40B4-BE49-F238E27FC236}">
                <a16:creationId xmlns:a16="http://schemas.microsoft.com/office/drawing/2014/main" xmlns="" id="{B1C764A2-C4BE-49BD-87BC-2CB92B253C01}"/>
              </a:ext>
            </a:extLst>
          </p:cNvPr>
          <p:cNvSpPr txBox="1"/>
          <p:nvPr/>
        </p:nvSpPr>
        <p:spPr bwMode="gray">
          <a:xfrm>
            <a:off x="7378953" y="5037158"/>
            <a:ext cx="469749" cy="276999"/>
          </a:xfrm>
          <a:prstGeom prst="rect">
            <a:avLst/>
          </a:prstGeom>
          <a:noFill/>
        </p:spPr>
        <p:txBody>
          <a:bodyPr wrap="square" rtlCol="0">
            <a:noAutofit/>
          </a:bodyPr>
          <a:lstStyle/>
          <a:p>
            <a:pPr algn="ctr" fontAlgn="ctr"/>
            <a:r>
              <a:rPr lang="en-US" sz="1200" dirty="0">
                <a:latin typeface="Huawei Sans" panose="020C0503030203020204" pitchFamily="34" charset="0"/>
              </a:rPr>
              <a:t>RT4</a:t>
            </a:r>
          </a:p>
        </p:txBody>
      </p:sp>
      <p:sp>
        <p:nvSpPr>
          <p:cNvPr id="40" name="TextBox 39">
            <a:extLst>
              <a:ext uri="{FF2B5EF4-FFF2-40B4-BE49-F238E27FC236}">
                <a16:creationId xmlns:a16="http://schemas.microsoft.com/office/drawing/2014/main" xmlns="" id="{40905CF2-ABC5-447D-B5FC-83E30DEBE993}"/>
              </a:ext>
            </a:extLst>
          </p:cNvPr>
          <p:cNvSpPr txBox="1"/>
          <p:nvPr/>
        </p:nvSpPr>
        <p:spPr bwMode="gray">
          <a:xfrm>
            <a:off x="10696051" y="4934992"/>
            <a:ext cx="1319413" cy="830997"/>
          </a:xfrm>
          <a:prstGeom prst="rect">
            <a:avLst/>
          </a:prstGeom>
          <a:noFill/>
        </p:spPr>
        <p:txBody>
          <a:bodyPr wrap="square" rtlCol="0">
            <a:noAutofit/>
          </a:bodyPr>
          <a:lstStyle/>
          <a:p>
            <a:pPr algn="ctr" fontAlgn="ctr"/>
            <a:r>
              <a:rPr lang="en-US" sz="1200" dirty="0">
                <a:latin typeface="Huawei Sans" panose="020C0503030203020204" pitchFamily="34" charset="0"/>
              </a:rPr>
              <a:t>Joins multicast group 239.0.0.1.</a:t>
            </a:r>
          </a:p>
          <a:p>
            <a:pPr algn="ctr" fontAlgn="ctr"/>
            <a:endParaRPr lang="en-US" sz="1200" dirty="0">
              <a:latin typeface="Huawei Sans" panose="020C0503030203020204" pitchFamily="34" charset="0"/>
            </a:endParaRPr>
          </a:p>
        </p:txBody>
      </p:sp>
      <p:cxnSp>
        <p:nvCxnSpPr>
          <p:cNvPr id="48" name="直接连接符 12">
            <a:extLst>
              <a:ext uri="{FF2B5EF4-FFF2-40B4-BE49-F238E27FC236}">
                <a16:creationId xmlns:a16="http://schemas.microsoft.com/office/drawing/2014/main" xmlns="" id="{9EBA85D5-C347-4C3B-B309-DD6CDB9C5ADF}"/>
              </a:ext>
            </a:extLst>
          </p:cNvPr>
          <p:cNvCxnSpPr>
            <a:cxnSpLocks/>
            <a:stCxn id="9" idx="0"/>
            <a:endCxn id="23" idx="1"/>
          </p:cNvCxnSpPr>
          <p:nvPr/>
        </p:nvCxnSpPr>
        <p:spPr bwMode="gray">
          <a:xfrm flipV="1">
            <a:off x="4375735" y="4544493"/>
            <a:ext cx="1617001" cy="43787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1" name="直接连接符 12">
            <a:extLst>
              <a:ext uri="{FF2B5EF4-FFF2-40B4-BE49-F238E27FC236}">
                <a16:creationId xmlns:a16="http://schemas.microsoft.com/office/drawing/2014/main" xmlns="" id="{3C7091AD-C606-4CBE-A9E4-5AD2507236DE}"/>
              </a:ext>
            </a:extLst>
          </p:cNvPr>
          <p:cNvCxnSpPr>
            <a:cxnSpLocks/>
            <a:stCxn id="9" idx="2"/>
            <a:endCxn id="21" idx="1"/>
          </p:cNvCxnSpPr>
          <p:nvPr/>
        </p:nvCxnSpPr>
        <p:spPr bwMode="gray">
          <a:xfrm>
            <a:off x="4375735" y="5381627"/>
            <a:ext cx="1617002" cy="43787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4" name="直接连接符 12">
            <a:extLst>
              <a:ext uri="{FF2B5EF4-FFF2-40B4-BE49-F238E27FC236}">
                <a16:creationId xmlns:a16="http://schemas.microsoft.com/office/drawing/2014/main" xmlns="" id="{EF420A65-BE5A-400D-A816-F676FCBCB997}"/>
              </a:ext>
            </a:extLst>
          </p:cNvPr>
          <p:cNvCxnSpPr>
            <a:cxnSpLocks/>
            <a:stCxn id="10" idx="0"/>
            <a:endCxn id="23" idx="3"/>
          </p:cNvCxnSpPr>
          <p:nvPr/>
        </p:nvCxnSpPr>
        <p:spPr bwMode="gray">
          <a:xfrm flipH="1" flipV="1">
            <a:off x="6520853" y="4544493"/>
            <a:ext cx="1564701" cy="43153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7" name="直接连接符 12">
            <a:extLst>
              <a:ext uri="{FF2B5EF4-FFF2-40B4-BE49-F238E27FC236}">
                <a16:creationId xmlns:a16="http://schemas.microsoft.com/office/drawing/2014/main" xmlns="" id="{06086916-2F7A-4FF9-B756-358600AFE07A}"/>
              </a:ext>
            </a:extLst>
          </p:cNvPr>
          <p:cNvCxnSpPr>
            <a:cxnSpLocks/>
            <a:stCxn id="10" idx="2"/>
            <a:endCxn id="21" idx="3"/>
          </p:cNvCxnSpPr>
          <p:nvPr/>
        </p:nvCxnSpPr>
        <p:spPr bwMode="gray">
          <a:xfrm flipH="1">
            <a:off x="6520854" y="5375287"/>
            <a:ext cx="1564700" cy="444215"/>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72" name="TextBox 71">
            <a:extLst>
              <a:ext uri="{FF2B5EF4-FFF2-40B4-BE49-F238E27FC236}">
                <a16:creationId xmlns:a16="http://schemas.microsoft.com/office/drawing/2014/main" xmlns="" id="{9EECDD9D-BB61-451C-8E90-CD9B9101C68B}"/>
              </a:ext>
            </a:extLst>
          </p:cNvPr>
          <p:cNvSpPr txBox="1"/>
          <p:nvPr/>
        </p:nvSpPr>
        <p:spPr bwMode="gray">
          <a:xfrm>
            <a:off x="2230615" y="5181996"/>
            <a:ext cx="1101586" cy="276999"/>
          </a:xfrm>
          <a:prstGeom prst="rect">
            <a:avLst/>
          </a:prstGeom>
          <a:noFill/>
        </p:spPr>
        <p:txBody>
          <a:bodyPr wrap="square" rtlCol="0">
            <a:noAutofit/>
          </a:bodyPr>
          <a:lstStyle/>
          <a:p>
            <a:pPr algn="ctr" fontAlgn="ctr"/>
            <a:r>
              <a:rPr lang="en-US" sz="1200" dirty="0">
                <a:latin typeface="Huawei Sans" panose="020C0503030203020204" pitchFamily="34" charset="0"/>
              </a:rPr>
              <a:t>192.168.10.1</a:t>
            </a:r>
          </a:p>
        </p:txBody>
      </p:sp>
      <p:sp>
        <p:nvSpPr>
          <p:cNvPr id="73" name="TextBox 72">
            <a:extLst>
              <a:ext uri="{FF2B5EF4-FFF2-40B4-BE49-F238E27FC236}">
                <a16:creationId xmlns:a16="http://schemas.microsoft.com/office/drawing/2014/main" xmlns="" id="{176E1C6B-F8D0-433C-B3ED-50B508990D02}"/>
              </a:ext>
            </a:extLst>
          </p:cNvPr>
          <p:cNvSpPr txBox="1"/>
          <p:nvPr/>
        </p:nvSpPr>
        <p:spPr bwMode="gray">
          <a:xfrm rot="20797427">
            <a:off x="4254394" y="4699029"/>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IF1</a:t>
            </a:r>
          </a:p>
        </p:txBody>
      </p:sp>
      <p:sp>
        <p:nvSpPr>
          <p:cNvPr id="74" name="TextBox 73">
            <a:extLst>
              <a:ext uri="{FF2B5EF4-FFF2-40B4-BE49-F238E27FC236}">
                <a16:creationId xmlns:a16="http://schemas.microsoft.com/office/drawing/2014/main" xmlns="" id="{354247B7-9166-47B0-BD23-A501AF6822A6}"/>
              </a:ext>
            </a:extLst>
          </p:cNvPr>
          <p:cNvSpPr txBox="1"/>
          <p:nvPr/>
        </p:nvSpPr>
        <p:spPr bwMode="gray">
          <a:xfrm>
            <a:off x="6028835" y="5361287"/>
            <a:ext cx="469749" cy="276999"/>
          </a:xfrm>
          <a:prstGeom prst="rect">
            <a:avLst/>
          </a:prstGeom>
          <a:noFill/>
        </p:spPr>
        <p:txBody>
          <a:bodyPr wrap="square" rtlCol="0">
            <a:noAutofit/>
          </a:bodyPr>
          <a:lstStyle/>
          <a:p>
            <a:pPr algn="ctr" fontAlgn="ctr"/>
            <a:r>
              <a:rPr lang="en-US" sz="1200" dirty="0">
                <a:latin typeface="Huawei Sans" panose="020C0503030203020204" pitchFamily="34" charset="0"/>
              </a:rPr>
              <a:t>RT3</a:t>
            </a:r>
          </a:p>
        </p:txBody>
      </p:sp>
      <p:sp>
        <p:nvSpPr>
          <p:cNvPr id="75" name="TextBox 74">
            <a:extLst>
              <a:ext uri="{FF2B5EF4-FFF2-40B4-BE49-F238E27FC236}">
                <a16:creationId xmlns:a16="http://schemas.microsoft.com/office/drawing/2014/main" xmlns="" id="{2D2007D6-B5E2-488C-AF03-BE322B72ABEC}"/>
              </a:ext>
            </a:extLst>
          </p:cNvPr>
          <p:cNvSpPr txBox="1"/>
          <p:nvPr/>
        </p:nvSpPr>
        <p:spPr bwMode="gray">
          <a:xfrm>
            <a:off x="6024363" y="4705369"/>
            <a:ext cx="469749" cy="276999"/>
          </a:xfrm>
          <a:prstGeom prst="rect">
            <a:avLst/>
          </a:prstGeom>
          <a:noFill/>
        </p:spPr>
        <p:txBody>
          <a:bodyPr wrap="square" rtlCol="0">
            <a:noAutofit/>
          </a:bodyPr>
          <a:lstStyle/>
          <a:p>
            <a:pPr algn="ctr" fontAlgn="ctr"/>
            <a:r>
              <a:rPr lang="en-US" sz="1200" dirty="0">
                <a:latin typeface="Huawei Sans" panose="020C0503030203020204" pitchFamily="34" charset="0"/>
              </a:rPr>
              <a:t>RT2</a:t>
            </a:r>
          </a:p>
        </p:txBody>
      </p:sp>
      <p:sp>
        <p:nvSpPr>
          <p:cNvPr id="76" name="TextBox 75">
            <a:extLst>
              <a:ext uri="{FF2B5EF4-FFF2-40B4-BE49-F238E27FC236}">
                <a16:creationId xmlns:a16="http://schemas.microsoft.com/office/drawing/2014/main" xmlns="" id="{735330B7-42DA-4F25-BA67-C4A11CCE9D13}"/>
              </a:ext>
            </a:extLst>
          </p:cNvPr>
          <p:cNvSpPr txBox="1"/>
          <p:nvPr/>
        </p:nvSpPr>
        <p:spPr bwMode="gray">
          <a:xfrm rot="1021155">
            <a:off x="4292138" y="5392211"/>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IF2</a:t>
            </a:r>
          </a:p>
        </p:txBody>
      </p:sp>
      <p:sp>
        <p:nvSpPr>
          <p:cNvPr id="77" name="TextBox 76">
            <a:extLst>
              <a:ext uri="{FF2B5EF4-FFF2-40B4-BE49-F238E27FC236}">
                <a16:creationId xmlns:a16="http://schemas.microsoft.com/office/drawing/2014/main" xmlns="" id="{D4FC9F87-C826-42FC-9548-D022774D7405}"/>
              </a:ext>
            </a:extLst>
          </p:cNvPr>
          <p:cNvSpPr txBox="1"/>
          <p:nvPr/>
        </p:nvSpPr>
        <p:spPr bwMode="gray">
          <a:xfrm rot="20797427">
            <a:off x="5650117" y="4330079"/>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IF1</a:t>
            </a:r>
          </a:p>
        </p:txBody>
      </p:sp>
      <p:sp>
        <p:nvSpPr>
          <p:cNvPr id="78" name="TextBox 77">
            <a:extLst>
              <a:ext uri="{FF2B5EF4-FFF2-40B4-BE49-F238E27FC236}">
                <a16:creationId xmlns:a16="http://schemas.microsoft.com/office/drawing/2014/main" xmlns="" id="{1ED16E59-0665-4AB1-8A87-A3A1A273E7E1}"/>
              </a:ext>
            </a:extLst>
          </p:cNvPr>
          <p:cNvSpPr txBox="1"/>
          <p:nvPr/>
        </p:nvSpPr>
        <p:spPr bwMode="gray">
          <a:xfrm rot="1021155">
            <a:off x="5609571" y="5762258"/>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IF1</a:t>
            </a:r>
          </a:p>
        </p:txBody>
      </p:sp>
      <p:sp>
        <p:nvSpPr>
          <p:cNvPr id="79" name="TextBox 78">
            <a:extLst>
              <a:ext uri="{FF2B5EF4-FFF2-40B4-BE49-F238E27FC236}">
                <a16:creationId xmlns:a16="http://schemas.microsoft.com/office/drawing/2014/main" xmlns="" id="{ADB03864-E20C-4DAF-AA94-F2C77EAC71F3}"/>
              </a:ext>
            </a:extLst>
          </p:cNvPr>
          <p:cNvSpPr txBox="1"/>
          <p:nvPr/>
        </p:nvSpPr>
        <p:spPr bwMode="gray">
          <a:xfrm rot="981062">
            <a:off x="6492197" y="4343772"/>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IF2</a:t>
            </a:r>
          </a:p>
        </p:txBody>
      </p:sp>
      <p:sp>
        <p:nvSpPr>
          <p:cNvPr id="80" name="TextBox 79">
            <a:extLst>
              <a:ext uri="{FF2B5EF4-FFF2-40B4-BE49-F238E27FC236}">
                <a16:creationId xmlns:a16="http://schemas.microsoft.com/office/drawing/2014/main" xmlns="" id="{D1E4A729-FEC7-45AB-A98F-1CCD82AE44A6}"/>
              </a:ext>
            </a:extLst>
          </p:cNvPr>
          <p:cNvSpPr txBox="1"/>
          <p:nvPr/>
        </p:nvSpPr>
        <p:spPr bwMode="gray">
          <a:xfrm rot="981062">
            <a:off x="7792839" y="4710483"/>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IF1</a:t>
            </a:r>
          </a:p>
        </p:txBody>
      </p:sp>
      <p:sp>
        <p:nvSpPr>
          <p:cNvPr id="81" name="TextBox 80">
            <a:extLst>
              <a:ext uri="{FF2B5EF4-FFF2-40B4-BE49-F238E27FC236}">
                <a16:creationId xmlns:a16="http://schemas.microsoft.com/office/drawing/2014/main" xmlns="" id="{F87A4BA6-E075-4D37-A9C2-28F806888C13}"/>
              </a:ext>
            </a:extLst>
          </p:cNvPr>
          <p:cNvSpPr txBox="1"/>
          <p:nvPr/>
        </p:nvSpPr>
        <p:spPr bwMode="gray">
          <a:xfrm rot="20621629">
            <a:off x="7812498" y="5375718"/>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IF2</a:t>
            </a:r>
          </a:p>
        </p:txBody>
      </p:sp>
      <p:sp>
        <p:nvSpPr>
          <p:cNvPr id="82" name="TextBox 81">
            <a:extLst>
              <a:ext uri="{FF2B5EF4-FFF2-40B4-BE49-F238E27FC236}">
                <a16:creationId xmlns:a16="http://schemas.microsoft.com/office/drawing/2014/main" xmlns="" id="{796AECBA-3360-4080-92F2-63D277905468}"/>
              </a:ext>
            </a:extLst>
          </p:cNvPr>
          <p:cNvSpPr txBox="1"/>
          <p:nvPr/>
        </p:nvSpPr>
        <p:spPr bwMode="gray">
          <a:xfrm rot="20621629">
            <a:off x="6483637" y="5762963"/>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IF2</a:t>
            </a:r>
          </a:p>
        </p:txBody>
      </p:sp>
      <p:sp>
        <p:nvSpPr>
          <p:cNvPr id="83" name="TextBox 82">
            <a:extLst>
              <a:ext uri="{FF2B5EF4-FFF2-40B4-BE49-F238E27FC236}">
                <a16:creationId xmlns:a16="http://schemas.microsoft.com/office/drawing/2014/main" xmlns="" id="{5243C3A8-78D7-44A7-9529-1F1E7BE51599}"/>
              </a:ext>
            </a:extLst>
          </p:cNvPr>
          <p:cNvSpPr txBox="1"/>
          <p:nvPr/>
        </p:nvSpPr>
        <p:spPr bwMode="gray">
          <a:xfrm>
            <a:off x="3745816" y="5168657"/>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IF3</a:t>
            </a:r>
          </a:p>
        </p:txBody>
      </p:sp>
      <p:sp>
        <p:nvSpPr>
          <p:cNvPr id="84" name="TextBox 83">
            <a:extLst>
              <a:ext uri="{FF2B5EF4-FFF2-40B4-BE49-F238E27FC236}">
                <a16:creationId xmlns:a16="http://schemas.microsoft.com/office/drawing/2014/main" xmlns="" id="{6CCC4C4B-E76B-4F2C-8B85-BD4FD4AEF92D}"/>
              </a:ext>
            </a:extLst>
          </p:cNvPr>
          <p:cNvSpPr txBox="1"/>
          <p:nvPr/>
        </p:nvSpPr>
        <p:spPr bwMode="gray">
          <a:xfrm>
            <a:off x="8301537" y="5168656"/>
            <a:ext cx="396262" cy="276999"/>
          </a:xfrm>
          <a:prstGeom prst="rect">
            <a:avLst/>
          </a:prstGeom>
          <a:noFill/>
        </p:spPr>
        <p:txBody>
          <a:bodyPr wrap="square" rtlCol="0">
            <a:noAutofit/>
          </a:bodyPr>
          <a:lstStyle/>
          <a:p>
            <a:pPr fontAlgn="ctr"/>
            <a:r>
              <a:rPr lang="en-US" sz="1200" dirty="0">
                <a:latin typeface="Huawei Sans" panose="020C0503030203020204" pitchFamily="34" charset="0"/>
              </a:rPr>
              <a:t>IF3</a:t>
            </a:r>
          </a:p>
        </p:txBody>
      </p:sp>
      <p:graphicFrame>
        <p:nvGraphicFramePr>
          <p:cNvPr id="85" name="Table 38">
            <a:extLst>
              <a:ext uri="{FF2B5EF4-FFF2-40B4-BE49-F238E27FC236}">
                <a16:creationId xmlns:a16="http://schemas.microsoft.com/office/drawing/2014/main" xmlns="" id="{F233F8CB-B2ED-44E8-A95E-EE0C3C4F5112}"/>
              </a:ext>
            </a:extLst>
          </p:cNvPr>
          <p:cNvGraphicFramePr>
            <a:graphicFrameLocks noGrp="1"/>
          </p:cNvGraphicFramePr>
          <p:nvPr>
            <p:extLst>
              <p:ext uri="{D42A27DB-BD31-4B8C-83A1-F6EECF244321}">
                <p14:modId xmlns:p14="http://schemas.microsoft.com/office/powerpoint/2010/main" val="3506318181"/>
              </p:ext>
            </p:extLst>
          </p:nvPr>
        </p:nvGraphicFramePr>
        <p:xfrm>
          <a:off x="2221924" y="3903560"/>
          <a:ext cx="2865205" cy="681600"/>
        </p:xfrm>
        <a:graphic>
          <a:graphicData uri="http://schemas.openxmlformats.org/drawingml/2006/table">
            <a:tbl>
              <a:tblPr firstRow="1" bandRow="1">
                <a:tableStyleId>{72833802-FEF1-4C79-8D5D-14CF1EAF98D9}</a:tableStyleId>
              </a:tblPr>
              <a:tblGrid>
                <a:gridCol w="1391188">
                  <a:extLst>
                    <a:ext uri="{9D8B030D-6E8A-4147-A177-3AD203B41FA5}">
                      <a16:colId xmlns:a16="http://schemas.microsoft.com/office/drawing/2014/main" xmlns="" val="2036062193"/>
                    </a:ext>
                  </a:extLst>
                </a:gridCol>
                <a:gridCol w="718325">
                  <a:extLst>
                    <a:ext uri="{9D8B030D-6E8A-4147-A177-3AD203B41FA5}">
                      <a16:colId xmlns:a16="http://schemas.microsoft.com/office/drawing/2014/main" xmlns="" val="3317129549"/>
                    </a:ext>
                  </a:extLst>
                </a:gridCol>
                <a:gridCol w="755692">
                  <a:extLst>
                    <a:ext uri="{9D8B030D-6E8A-4147-A177-3AD203B41FA5}">
                      <a16:colId xmlns:a16="http://schemas.microsoft.com/office/drawing/2014/main" xmlns="" val="1892022959"/>
                    </a:ext>
                  </a:extLst>
                </a:gridCol>
              </a:tblGrid>
              <a:tr h="204606">
                <a:tc>
                  <a:txBody>
                    <a:bodyPr/>
                    <a:lstStyle/>
                    <a:p>
                      <a:pPr algn="ctr" fontAlgn="ctr"/>
                      <a:r>
                        <a:rPr lang="en-US" sz="1000" dirty="0">
                          <a:latin typeface="Huawei Sans" panose="020C0503030203020204" pitchFamily="34" charset="0"/>
                        </a:rPr>
                        <a:t>Multicast information</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000" dirty="0">
                          <a:latin typeface="Huawei Sans" panose="020C0503030203020204" pitchFamily="34" charset="0"/>
                        </a:rPr>
                        <a:t>Inbound interface</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000" dirty="0">
                          <a:latin typeface="Huawei Sans" panose="020C0503030203020204" pitchFamily="34" charset="0"/>
                        </a:rPr>
                        <a:t>Outbound Interface</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xmlns="" val="3015372963"/>
                  </a:ext>
                </a:extLst>
              </a:tr>
              <a:tr h="204606">
                <a:tc>
                  <a:txBody>
                    <a:bodyPr/>
                    <a:lstStyle/>
                    <a:p>
                      <a:pPr algn="ctr" fontAlgn="ctr"/>
                      <a:r>
                        <a:rPr lang="en-US" sz="1000" dirty="0">
                          <a:solidFill>
                            <a:schemeClr val="tx1"/>
                          </a:solidFill>
                          <a:latin typeface="Huawei Sans" panose="020C0503030203020204" pitchFamily="34" charset="0"/>
                        </a:rPr>
                        <a:t>S: 192.168.10.1</a:t>
                      </a:r>
                    </a:p>
                    <a:p>
                      <a:pPr algn="ctr" fontAlgn="ctr"/>
                      <a:r>
                        <a:rPr lang="en-US" sz="1000" dirty="0">
                          <a:solidFill>
                            <a:schemeClr val="tx1"/>
                          </a:solidFill>
                          <a:latin typeface="Huawei Sans" panose="020C0503030203020204" pitchFamily="34" charset="0"/>
                        </a:rPr>
                        <a:t>G: 239.0.0.1</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fontAlgn="ctr"/>
                      <a:r>
                        <a:rPr lang="en-US" sz="1000" dirty="0">
                          <a:solidFill>
                            <a:schemeClr val="tx1"/>
                          </a:solidFill>
                          <a:latin typeface="Huawei Sans" panose="020C0503030203020204" pitchFamily="34" charset="0"/>
                        </a:rPr>
                        <a:t>IF3</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fontAlgn="ctr"/>
                      <a:r>
                        <a:rPr lang="en-US" sz="1000" dirty="0">
                          <a:latin typeface="Huawei Sans" panose="020C0503030203020204" pitchFamily="34" charset="0"/>
                        </a:rPr>
                        <a:t>IF1</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xmlns="" val="726405233"/>
                  </a:ext>
                </a:extLst>
              </a:tr>
            </a:tbl>
          </a:graphicData>
        </a:graphic>
      </p:graphicFrame>
      <p:graphicFrame>
        <p:nvGraphicFramePr>
          <p:cNvPr id="86" name="Table 38">
            <a:extLst>
              <a:ext uri="{FF2B5EF4-FFF2-40B4-BE49-F238E27FC236}">
                <a16:creationId xmlns:a16="http://schemas.microsoft.com/office/drawing/2014/main" xmlns="" id="{DD532583-7788-4610-988F-2F01A2BBE4E9}"/>
              </a:ext>
            </a:extLst>
          </p:cNvPr>
          <p:cNvGraphicFramePr>
            <a:graphicFrameLocks noGrp="1"/>
          </p:cNvGraphicFramePr>
          <p:nvPr>
            <p:extLst>
              <p:ext uri="{D42A27DB-BD31-4B8C-83A1-F6EECF244321}">
                <p14:modId xmlns:p14="http://schemas.microsoft.com/office/powerpoint/2010/main" val="3203861985"/>
              </p:ext>
            </p:extLst>
          </p:nvPr>
        </p:nvGraphicFramePr>
        <p:xfrm>
          <a:off x="4667491" y="3037072"/>
          <a:ext cx="2940165" cy="681600"/>
        </p:xfrm>
        <a:graphic>
          <a:graphicData uri="http://schemas.openxmlformats.org/drawingml/2006/table">
            <a:tbl>
              <a:tblPr firstRow="1" bandRow="1">
                <a:tableStyleId>{72833802-FEF1-4C79-8D5D-14CF1EAF98D9}</a:tableStyleId>
              </a:tblPr>
              <a:tblGrid>
                <a:gridCol w="1427584">
                  <a:extLst>
                    <a:ext uri="{9D8B030D-6E8A-4147-A177-3AD203B41FA5}">
                      <a16:colId xmlns:a16="http://schemas.microsoft.com/office/drawing/2014/main" xmlns="" val="2036062193"/>
                    </a:ext>
                  </a:extLst>
                </a:gridCol>
                <a:gridCol w="737118">
                  <a:extLst>
                    <a:ext uri="{9D8B030D-6E8A-4147-A177-3AD203B41FA5}">
                      <a16:colId xmlns:a16="http://schemas.microsoft.com/office/drawing/2014/main" xmlns="" val="3317129549"/>
                    </a:ext>
                  </a:extLst>
                </a:gridCol>
                <a:gridCol w="775463">
                  <a:extLst>
                    <a:ext uri="{9D8B030D-6E8A-4147-A177-3AD203B41FA5}">
                      <a16:colId xmlns:a16="http://schemas.microsoft.com/office/drawing/2014/main" xmlns="" val="1892022959"/>
                    </a:ext>
                  </a:extLst>
                </a:gridCol>
              </a:tblGrid>
              <a:tr h="235621">
                <a:tc>
                  <a:txBody>
                    <a:bodyPr/>
                    <a:lstStyle/>
                    <a:p>
                      <a:pPr algn="ctr" fontAlgn="ctr"/>
                      <a:r>
                        <a:rPr lang="en-US" sz="1000" dirty="0">
                          <a:latin typeface="Huawei Sans" panose="020C0503030203020204" pitchFamily="34" charset="0"/>
                        </a:rPr>
                        <a:t>Multicast information</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000" dirty="0">
                          <a:latin typeface="Huawei Sans" panose="020C0503030203020204" pitchFamily="34" charset="0"/>
                        </a:rPr>
                        <a:t>Inbound interface</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000" dirty="0">
                          <a:latin typeface="Huawei Sans" panose="020C0503030203020204" pitchFamily="34" charset="0"/>
                        </a:rPr>
                        <a:t>Outbound Interface</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xmlns="" val="3015372963"/>
                  </a:ext>
                </a:extLst>
              </a:tr>
              <a:tr h="235621">
                <a:tc>
                  <a:txBody>
                    <a:bodyPr/>
                    <a:lstStyle/>
                    <a:p>
                      <a:pPr algn="ctr" fontAlgn="ctr"/>
                      <a:r>
                        <a:rPr lang="en-US" sz="1000" dirty="0">
                          <a:solidFill>
                            <a:schemeClr val="tx1"/>
                          </a:solidFill>
                          <a:latin typeface="Huawei Sans" panose="020C0503030203020204" pitchFamily="34" charset="0"/>
                        </a:rPr>
                        <a:t>S: 192.168.10.1</a:t>
                      </a:r>
                    </a:p>
                    <a:p>
                      <a:pPr algn="ctr" fontAlgn="ctr"/>
                      <a:r>
                        <a:rPr lang="en-US" sz="1000" dirty="0">
                          <a:solidFill>
                            <a:schemeClr val="tx1"/>
                          </a:solidFill>
                          <a:latin typeface="Huawei Sans" panose="020C0503030203020204" pitchFamily="34" charset="0"/>
                        </a:rPr>
                        <a:t>G: 239.0.0.1</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fontAlgn="ctr"/>
                      <a:r>
                        <a:rPr lang="en-US" sz="1000" dirty="0">
                          <a:solidFill>
                            <a:schemeClr val="tx1"/>
                          </a:solidFill>
                          <a:latin typeface="Huawei Sans" panose="020C0503030203020204" pitchFamily="34" charset="0"/>
                        </a:rPr>
                        <a:t>IF1</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fontAlgn="ctr"/>
                      <a:r>
                        <a:rPr lang="en-US" sz="1000" dirty="0">
                          <a:latin typeface="Huawei Sans" panose="020C0503030203020204" pitchFamily="34" charset="0"/>
                        </a:rPr>
                        <a:t>IF2</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xmlns="" val="726405233"/>
                  </a:ext>
                </a:extLst>
              </a:tr>
            </a:tbl>
          </a:graphicData>
        </a:graphic>
      </p:graphicFrame>
      <p:graphicFrame>
        <p:nvGraphicFramePr>
          <p:cNvPr id="87" name="Table 38">
            <a:extLst>
              <a:ext uri="{FF2B5EF4-FFF2-40B4-BE49-F238E27FC236}">
                <a16:creationId xmlns:a16="http://schemas.microsoft.com/office/drawing/2014/main" xmlns="" id="{CBC1D3DB-A8F5-4D4C-9688-41BC1E76A72E}"/>
              </a:ext>
            </a:extLst>
          </p:cNvPr>
          <p:cNvGraphicFramePr>
            <a:graphicFrameLocks noGrp="1"/>
          </p:cNvGraphicFramePr>
          <p:nvPr>
            <p:extLst>
              <p:ext uri="{D42A27DB-BD31-4B8C-83A1-F6EECF244321}">
                <p14:modId xmlns:p14="http://schemas.microsoft.com/office/powerpoint/2010/main" val="1008362714"/>
              </p:ext>
            </p:extLst>
          </p:nvPr>
        </p:nvGraphicFramePr>
        <p:xfrm>
          <a:off x="7453188" y="3920010"/>
          <a:ext cx="2831293" cy="681600"/>
        </p:xfrm>
        <a:graphic>
          <a:graphicData uri="http://schemas.openxmlformats.org/drawingml/2006/table">
            <a:tbl>
              <a:tblPr firstRow="1" bandRow="1">
                <a:tableStyleId>{72833802-FEF1-4C79-8D5D-14CF1EAF98D9}</a:tableStyleId>
              </a:tblPr>
              <a:tblGrid>
                <a:gridCol w="1374722">
                  <a:extLst>
                    <a:ext uri="{9D8B030D-6E8A-4147-A177-3AD203B41FA5}">
                      <a16:colId xmlns:a16="http://schemas.microsoft.com/office/drawing/2014/main" xmlns="" val="2036062193"/>
                    </a:ext>
                  </a:extLst>
                </a:gridCol>
                <a:gridCol w="709823">
                  <a:extLst>
                    <a:ext uri="{9D8B030D-6E8A-4147-A177-3AD203B41FA5}">
                      <a16:colId xmlns:a16="http://schemas.microsoft.com/office/drawing/2014/main" xmlns="" val="3317129549"/>
                    </a:ext>
                  </a:extLst>
                </a:gridCol>
                <a:gridCol w="746748">
                  <a:extLst>
                    <a:ext uri="{9D8B030D-6E8A-4147-A177-3AD203B41FA5}">
                      <a16:colId xmlns:a16="http://schemas.microsoft.com/office/drawing/2014/main" xmlns="" val="1892022959"/>
                    </a:ext>
                  </a:extLst>
                </a:gridCol>
              </a:tblGrid>
              <a:tr h="191967">
                <a:tc>
                  <a:txBody>
                    <a:bodyPr/>
                    <a:lstStyle/>
                    <a:p>
                      <a:pPr algn="ctr" fontAlgn="ctr"/>
                      <a:r>
                        <a:rPr lang="en-US" sz="1000" dirty="0">
                          <a:latin typeface="Huawei Sans" panose="020C0503030203020204" pitchFamily="34" charset="0"/>
                        </a:rPr>
                        <a:t>Multicast Information</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000" dirty="0">
                          <a:latin typeface="Huawei Sans" panose="020C0503030203020204" pitchFamily="34" charset="0"/>
                        </a:rPr>
                        <a:t>Inbound Interface</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000" dirty="0">
                          <a:latin typeface="Huawei Sans" panose="020C0503030203020204" pitchFamily="34" charset="0"/>
                        </a:rPr>
                        <a:t>Outbound Interface</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xmlns="" val="3015372963"/>
                  </a:ext>
                </a:extLst>
              </a:tr>
              <a:tr h="191967">
                <a:tc>
                  <a:txBody>
                    <a:bodyPr/>
                    <a:lstStyle/>
                    <a:p>
                      <a:pPr algn="ctr" fontAlgn="ctr"/>
                      <a:r>
                        <a:rPr lang="en-US" sz="1000" dirty="0">
                          <a:solidFill>
                            <a:schemeClr val="tx1"/>
                          </a:solidFill>
                          <a:latin typeface="Huawei Sans" panose="020C0503030203020204" pitchFamily="34" charset="0"/>
                        </a:rPr>
                        <a:t>S: 192.168.10.1</a:t>
                      </a:r>
                    </a:p>
                    <a:p>
                      <a:pPr algn="ctr" fontAlgn="ctr"/>
                      <a:r>
                        <a:rPr lang="en-US" sz="1000" dirty="0">
                          <a:solidFill>
                            <a:schemeClr val="tx1"/>
                          </a:solidFill>
                          <a:latin typeface="Huawei Sans" panose="020C0503030203020204" pitchFamily="34" charset="0"/>
                        </a:rPr>
                        <a:t>G: 239.0.0.1</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fontAlgn="ctr"/>
                      <a:r>
                        <a:rPr lang="en-US" sz="1000" dirty="0">
                          <a:solidFill>
                            <a:schemeClr val="tx1"/>
                          </a:solidFill>
                          <a:latin typeface="Huawei Sans" panose="020C0503030203020204" pitchFamily="34" charset="0"/>
                        </a:rPr>
                        <a:t>IF1</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fontAlgn="ctr"/>
                      <a:r>
                        <a:rPr lang="en-US" sz="1000" dirty="0">
                          <a:latin typeface="Huawei Sans" panose="020C0503030203020204" pitchFamily="34" charset="0"/>
                        </a:rPr>
                        <a:t>IF3</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xmlns="" val="726405233"/>
                  </a:ext>
                </a:extLst>
              </a:tr>
            </a:tbl>
          </a:graphicData>
        </a:graphic>
      </p:graphicFrame>
      <p:cxnSp>
        <p:nvCxnSpPr>
          <p:cNvPr id="88" name="Straight Arrow Connector 87">
            <a:extLst>
              <a:ext uri="{FF2B5EF4-FFF2-40B4-BE49-F238E27FC236}">
                <a16:creationId xmlns:a16="http://schemas.microsoft.com/office/drawing/2014/main" xmlns="" id="{FF7FDDCC-3B3F-4F87-A959-E05E374815BF}"/>
              </a:ext>
            </a:extLst>
          </p:cNvPr>
          <p:cNvCxnSpPr>
            <a:cxnSpLocks/>
          </p:cNvCxnSpPr>
          <p:nvPr/>
        </p:nvCxnSpPr>
        <p:spPr bwMode="gray">
          <a:xfrm flipH="1">
            <a:off x="2463387" y="5083872"/>
            <a:ext cx="1480561"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90" name="Group 89">
            <a:extLst>
              <a:ext uri="{FF2B5EF4-FFF2-40B4-BE49-F238E27FC236}">
                <a16:creationId xmlns:a16="http://schemas.microsoft.com/office/drawing/2014/main" xmlns="" id="{DD79C502-AEEF-4B34-B126-9D766D85365B}"/>
              </a:ext>
            </a:extLst>
          </p:cNvPr>
          <p:cNvGrpSpPr/>
          <p:nvPr/>
        </p:nvGrpSpPr>
        <p:grpSpPr bwMode="gray">
          <a:xfrm>
            <a:off x="744168" y="4677790"/>
            <a:ext cx="2884860" cy="288563"/>
            <a:chOff x="5629610" y="2590903"/>
            <a:chExt cx="2884860" cy="288563"/>
          </a:xfrm>
        </p:grpSpPr>
        <p:sp>
          <p:nvSpPr>
            <p:cNvPr id="91" name="TextBox 120">
              <a:extLst>
                <a:ext uri="{FF2B5EF4-FFF2-40B4-BE49-F238E27FC236}">
                  <a16:creationId xmlns:a16="http://schemas.microsoft.com/office/drawing/2014/main" xmlns="" id="{13FB6AEB-6D60-4586-AA36-AC0DA6E2CCE0}"/>
                </a:ext>
              </a:extLst>
            </p:cNvPr>
            <p:cNvSpPr txBox="1"/>
            <p:nvPr/>
          </p:nvSpPr>
          <p:spPr bwMode="gray">
            <a:xfrm>
              <a:off x="7650417" y="2590903"/>
              <a:ext cx="864053" cy="287715"/>
            </a:xfrm>
            <a:prstGeom prst="roundRect">
              <a:avLst>
                <a:gd name="adj" fmla="val 6721"/>
              </a:avLst>
            </a:prstGeom>
            <a:solidFill>
              <a:srgbClr val="FFD17D"/>
            </a:solidFill>
            <a:ln w="12700">
              <a:solidFill>
                <a:srgbClr val="FFD17D"/>
              </a:solidFill>
            </a:ln>
          </p:spPr>
          <p:txBody>
            <a:bodyPr wrap="square" rtlCol="0" anchor="ctr">
              <a:noAutofit/>
            </a:bodyPr>
            <a:lstStyle/>
            <a:p>
              <a:pPr algn="ctr" fontAlgn="ctr"/>
              <a:r>
                <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92" name="TextBox 120">
              <a:extLst>
                <a:ext uri="{FF2B5EF4-FFF2-40B4-BE49-F238E27FC236}">
                  <a16:creationId xmlns:a16="http://schemas.microsoft.com/office/drawing/2014/main" xmlns="" id="{60AD5E76-E803-4B1D-A8EF-3A2121806E28}"/>
                </a:ext>
              </a:extLst>
            </p:cNvPr>
            <p:cNvSpPr txBox="1"/>
            <p:nvPr/>
          </p:nvSpPr>
          <p:spPr bwMode="gray">
            <a:xfrm>
              <a:off x="5629610" y="2591633"/>
              <a:ext cx="1143341" cy="287715"/>
            </a:xfrm>
            <a:prstGeom prst="roundRect">
              <a:avLst>
                <a:gd name="adj" fmla="val 6721"/>
              </a:avLst>
            </a:prstGeom>
            <a:solidFill>
              <a:srgbClr val="00B0F0"/>
            </a:solidFill>
            <a:ln w="12700">
              <a:solidFill>
                <a:srgbClr val="00B0F0"/>
              </a:solidFill>
            </a:ln>
          </p:spPr>
          <p:txBody>
            <a:bodyPr wrap="square" rtlCol="0" anchor="ctr">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192.168.10.1</a:t>
              </a:r>
            </a:p>
          </p:txBody>
        </p:sp>
        <p:sp>
          <p:nvSpPr>
            <p:cNvPr id="93" name="TextBox 120">
              <a:extLst>
                <a:ext uri="{FF2B5EF4-FFF2-40B4-BE49-F238E27FC236}">
                  <a16:creationId xmlns:a16="http://schemas.microsoft.com/office/drawing/2014/main" xmlns="" id="{B1F99067-7010-4CCF-A75F-60998421738E}"/>
                </a:ext>
              </a:extLst>
            </p:cNvPr>
            <p:cNvSpPr txBox="1"/>
            <p:nvPr/>
          </p:nvSpPr>
          <p:spPr bwMode="gray">
            <a:xfrm>
              <a:off x="6783446" y="2591751"/>
              <a:ext cx="864052" cy="287715"/>
            </a:xfrm>
            <a:prstGeom prst="roundRect">
              <a:avLst>
                <a:gd name="adj" fmla="val 6721"/>
              </a:avLst>
            </a:prstGeom>
            <a:solidFill>
              <a:srgbClr val="00B0F0"/>
            </a:solidFill>
            <a:ln w="12700">
              <a:solidFill>
                <a:srgbClr val="00B0F0"/>
              </a:solidFill>
            </a:ln>
          </p:spPr>
          <p:txBody>
            <a:bodyPr wrap="square" rtlCol="0" anchor="ctr">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239.0.0.1</a:t>
              </a:r>
            </a:p>
          </p:txBody>
        </p:sp>
      </p:grpSp>
      <p:cxnSp>
        <p:nvCxnSpPr>
          <p:cNvPr id="95" name="Straight Arrow Connector 94">
            <a:extLst>
              <a:ext uri="{FF2B5EF4-FFF2-40B4-BE49-F238E27FC236}">
                <a16:creationId xmlns:a16="http://schemas.microsoft.com/office/drawing/2014/main" xmlns="" id="{5E1C639E-4A2A-4334-A3D2-FFF72D3F4893}"/>
              </a:ext>
            </a:extLst>
          </p:cNvPr>
          <p:cNvCxnSpPr>
            <a:cxnSpLocks/>
            <a:stCxn id="77" idx="1"/>
            <a:endCxn id="73" idx="3"/>
          </p:cNvCxnSpPr>
          <p:nvPr/>
        </p:nvCxnSpPr>
        <p:spPr bwMode="gray">
          <a:xfrm flipH="1">
            <a:off x="4645281" y="4514415"/>
            <a:ext cx="1010211" cy="277278"/>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8" name="Straight Arrow Connector 97">
            <a:extLst>
              <a:ext uri="{FF2B5EF4-FFF2-40B4-BE49-F238E27FC236}">
                <a16:creationId xmlns:a16="http://schemas.microsoft.com/office/drawing/2014/main" xmlns="" id="{31A1EF55-C68D-4DBF-9C9D-15425C349494}"/>
              </a:ext>
            </a:extLst>
          </p:cNvPr>
          <p:cNvCxnSpPr>
            <a:cxnSpLocks/>
            <a:stCxn id="80" idx="1"/>
            <a:endCxn id="79" idx="3"/>
          </p:cNvCxnSpPr>
          <p:nvPr/>
        </p:nvCxnSpPr>
        <p:spPr bwMode="gray">
          <a:xfrm flipH="1" flipV="1">
            <a:off x="6880445" y="4538050"/>
            <a:ext cx="920407" cy="255155"/>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1" name="Straight Arrow Connector 100">
            <a:extLst>
              <a:ext uri="{FF2B5EF4-FFF2-40B4-BE49-F238E27FC236}">
                <a16:creationId xmlns:a16="http://schemas.microsoft.com/office/drawing/2014/main" xmlns="" id="{DA8E0E6E-9A87-41ED-8EBC-A2AC9DADFC7B}"/>
              </a:ext>
            </a:extLst>
          </p:cNvPr>
          <p:cNvCxnSpPr>
            <a:cxnSpLocks/>
          </p:cNvCxnSpPr>
          <p:nvPr/>
        </p:nvCxnSpPr>
        <p:spPr bwMode="gray">
          <a:xfrm flipH="1">
            <a:off x="8419198" y="5075175"/>
            <a:ext cx="1623238"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04" name="Rectangular Callout 75">
            <a:extLst>
              <a:ext uri="{FF2B5EF4-FFF2-40B4-BE49-F238E27FC236}">
                <a16:creationId xmlns:a16="http://schemas.microsoft.com/office/drawing/2014/main" xmlns="" id="{E4D17ABB-FCC5-436D-B86B-6E27669DBAB7}"/>
              </a:ext>
            </a:extLst>
          </p:cNvPr>
          <p:cNvSpPr/>
          <p:nvPr/>
        </p:nvSpPr>
        <p:spPr bwMode="gray">
          <a:xfrm>
            <a:off x="3180766" y="5523601"/>
            <a:ext cx="1095040" cy="340071"/>
          </a:xfrm>
          <a:prstGeom prst="wedgeRectCallout">
            <a:avLst>
              <a:gd name="adj1" fmla="val 39071"/>
              <a:gd name="adj2" fmla="val -10035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rPr>
              <a:t>Performs the RPF check.</a:t>
            </a:r>
          </a:p>
        </p:txBody>
      </p:sp>
      <p:sp>
        <p:nvSpPr>
          <p:cNvPr id="105" name="Rectangular Callout 75">
            <a:extLst>
              <a:ext uri="{FF2B5EF4-FFF2-40B4-BE49-F238E27FC236}">
                <a16:creationId xmlns:a16="http://schemas.microsoft.com/office/drawing/2014/main" xmlns="" id="{3C66F8CD-1875-42E7-A829-A02AD7DEBF58}"/>
              </a:ext>
            </a:extLst>
          </p:cNvPr>
          <p:cNvSpPr/>
          <p:nvPr/>
        </p:nvSpPr>
        <p:spPr bwMode="gray">
          <a:xfrm>
            <a:off x="5824397" y="3939068"/>
            <a:ext cx="1095040" cy="340071"/>
          </a:xfrm>
          <a:prstGeom prst="wedgeRectCallout">
            <a:avLst>
              <a:gd name="adj1" fmla="val 8627"/>
              <a:gd name="adj2" fmla="val 7958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rPr>
              <a:t>Performs the RPF check.</a:t>
            </a:r>
          </a:p>
        </p:txBody>
      </p:sp>
      <p:sp>
        <p:nvSpPr>
          <p:cNvPr id="106" name="Rectangular Callout 75">
            <a:extLst>
              <a:ext uri="{FF2B5EF4-FFF2-40B4-BE49-F238E27FC236}">
                <a16:creationId xmlns:a16="http://schemas.microsoft.com/office/drawing/2014/main" xmlns="" id="{CDF42A1D-ADB8-4234-A552-DA9E876648EF}"/>
              </a:ext>
            </a:extLst>
          </p:cNvPr>
          <p:cNvSpPr/>
          <p:nvPr/>
        </p:nvSpPr>
        <p:spPr bwMode="gray">
          <a:xfrm>
            <a:off x="8174149" y="5539114"/>
            <a:ext cx="1095040" cy="340071"/>
          </a:xfrm>
          <a:prstGeom prst="wedgeRectCallout">
            <a:avLst>
              <a:gd name="adj1" fmla="val -42729"/>
              <a:gd name="adj2" fmla="val -10858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rPr>
              <a:t>Performs the RPF check.</a:t>
            </a:r>
          </a:p>
        </p:txBody>
      </p:sp>
      <p:sp>
        <p:nvSpPr>
          <p:cNvPr id="107" name="矩形: 圆角 52">
            <a:extLst>
              <a:ext uri="{FF2B5EF4-FFF2-40B4-BE49-F238E27FC236}">
                <a16:creationId xmlns:a16="http://schemas.microsoft.com/office/drawing/2014/main" xmlns="" id="{0FAFFA75-23DD-4FFB-8E5E-EE08AD7CE3D0}"/>
              </a:ext>
            </a:extLst>
          </p:cNvPr>
          <p:cNvSpPr/>
          <p:nvPr/>
        </p:nvSpPr>
        <p:spPr bwMode="gray">
          <a:xfrm>
            <a:off x="4806935" y="1743268"/>
            <a:ext cx="2112502" cy="915213"/>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RPF route</a:t>
            </a:r>
          </a:p>
        </p:txBody>
      </p:sp>
      <p:graphicFrame>
        <p:nvGraphicFramePr>
          <p:cNvPr id="108" name="Table 38">
            <a:extLst>
              <a:ext uri="{FF2B5EF4-FFF2-40B4-BE49-F238E27FC236}">
                <a16:creationId xmlns:a16="http://schemas.microsoft.com/office/drawing/2014/main" xmlns="" id="{01733B4A-9178-485C-9D41-5E68CB9E5956}"/>
              </a:ext>
            </a:extLst>
          </p:cNvPr>
          <p:cNvGraphicFramePr>
            <a:graphicFrameLocks noGrp="1"/>
          </p:cNvGraphicFramePr>
          <p:nvPr>
            <p:extLst>
              <p:ext uri="{D42A27DB-BD31-4B8C-83A1-F6EECF244321}">
                <p14:modId xmlns:p14="http://schemas.microsoft.com/office/powerpoint/2010/main" val="1069148638"/>
              </p:ext>
            </p:extLst>
          </p:nvPr>
        </p:nvGraphicFramePr>
        <p:xfrm>
          <a:off x="4890910" y="2023381"/>
          <a:ext cx="1974389" cy="529200"/>
        </p:xfrm>
        <a:graphic>
          <a:graphicData uri="http://schemas.openxmlformats.org/drawingml/2006/table">
            <a:tbl>
              <a:tblPr firstRow="1" bandRow="1">
                <a:tableStyleId>{72833802-FEF1-4C79-8D5D-14CF1EAF98D9}</a:tableStyleId>
              </a:tblPr>
              <a:tblGrid>
                <a:gridCol w="1160640">
                  <a:extLst>
                    <a:ext uri="{9D8B030D-6E8A-4147-A177-3AD203B41FA5}">
                      <a16:colId xmlns:a16="http://schemas.microsoft.com/office/drawing/2014/main" xmlns="" val="2036062193"/>
                    </a:ext>
                  </a:extLst>
                </a:gridCol>
                <a:gridCol w="813749">
                  <a:extLst>
                    <a:ext uri="{9D8B030D-6E8A-4147-A177-3AD203B41FA5}">
                      <a16:colId xmlns:a16="http://schemas.microsoft.com/office/drawing/2014/main" xmlns="" val="1892022959"/>
                    </a:ext>
                  </a:extLst>
                </a:gridCol>
              </a:tblGrid>
              <a:tr h="191257">
                <a:tc>
                  <a:txBody>
                    <a:bodyPr/>
                    <a:lstStyle/>
                    <a:p>
                      <a:pPr algn="ctr" fontAlgn="ctr"/>
                      <a:r>
                        <a:rPr lang="en-US" sz="1000" dirty="0">
                          <a:latin typeface="Huawei Sans" panose="020C0503030203020204" pitchFamily="34" charset="0"/>
                        </a:rPr>
                        <a:t>Destination Network Segment</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000" dirty="0">
                          <a:solidFill>
                            <a:schemeClr val="bg1"/>
                          </a:solidFill>
                          <a:latin typeface="Huawei Sans" panose="020C0503030203020204" pitchFamily="34" charset="0"/>
                        </a:rPr>
                        <a:t>RPF Interface</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xmlns="" val="3015372963"/>
                  </a:ext>
                </a:extLst>
              </a:tr>
              <a:tr h="175097">
                <a:tc>
                  <a:txBody>
                    <a:bodyPr/>
                    <a:lstStyle/>
                    <a:p>
                      <a:pPr algn="ctr" fontAlgn="ctr"/>
                      <a:r>
                        <a:rPr lang="en-US" sz="1000" dirty="0">
                          <a:solidFill>
                            <a:schemeClr val="tx1"/>
                          </a:solidFill>
                          <a:latin typeface="Huawei Sans" panose="020C0503030203020204" pitchFamily="34" charset="0"/>
                        </a:rPr>
                        <a:t>192.168.10.1</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fontAlgn="ctr"/>
                      <a:r>
                        <a:rPr lang="en-US" sz="1000" dirty="0">
                          <a:latin typeface="Huawei Sans" panose="020C0503030203020204" pitchFamily="34" charset="0"/>
                        </a:rPr>
                        <a:t>IF1</a:t>
                      </a: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extLst>
                  <a:ext uri="{0D108BD9-81ED-4DB2-BD59-A6C34878D82A}">
                    <a16:rowId xmlns:a16="http://schemas.microsoft.com/office/drawing/2014/main" xmlns="" val="726405233"/>
                  </a:ext>
                </a:extLst>
              </a:tr>
            </a:tbl>
          </a:graphicData>
        </a:graphic>
      </p:graphicFrame>
      <p:cxnSp>
        <p:nvCxnSpPr>
          <p:cNvPr id="110" name="Straight Arrow Connector 109">
            <a:extLst>
              <a:ext uri="{FF2B5EF4-FFF2-40B4-BE49-F238E27FC236}">
                <a16:creationId xmlns:a16="http://schemas.microsoft.com/office/drawing/2014/main" xmlns="" id="{7EE09DC7-CDC7-49F9-A217-1B5B2B12AF84}"/>
              </a:ext>
            </a:extLst>
          </p:cNvPr>
          <p:cNvCxnSpPr>
            <a:cxnSpLocks/>
          </p:cNvCxnSpPr>
          <p:nvPr/>
        </p:nvCxnSpPr>
        <p:spPr bwMode="gray">
          <a:xfrm>
            <a:off x="6452720" y="2549604"/>
            <a:ext cx="0" cy="923925"/>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114" name="Rectangular Callout 75">
            <a:extLst>
              <a:ext uri="{FF2B5EF4-FFF2-40B4-BE49-F238E27FC236}">
                <a16:creationId xmlns:a16="http://schemas.microsoft.com/office/drawing/2014/main" xmlns="" id="{A7FAD5AA-2C06-4205-B161-5A36A932F2EF}"/>
              </a:ext>
            </a:extLst>
          </p:cNvPr>
          <p:cNvSpPr/>
          <p:nvPr/>
        </p:nvSpPr>
        <p:spPr bwMode="gray">
          <a:xfrm>
            <a:off x="4603352" y="5344551"/>
            <a:ext cx="1361704" cy="410174"/>
          </a:xfrm>
          <a:prstGeom prst="wedgeRectCallout">
            <a:avLst>
              <a:gd name="adj1" fmla="val -10522"/>
              <a:gd name="adj2" fmla="val -17604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solidFill>
                  <a:srgbClr val="EC7061"/>
                </a:solidFill>
                <a:latin typeface="Huawei Sans" panose="020C0503030203020204" pitchFamily="34" charset="0"/>
                <a:ea typeface="方正兰亭黑简体" panose="02000000000000000000" pitchFamily="2" charset="-122"/>
              </a:rPr>
              <a:t>How is an MDT generated?</a:t>
            </a:r>
          </a:p>
        </p:txBody>
      </p:sp>
      <p:sp>
        <p:nvSpPr>
          <p:cNvPr id="115" name="Rectangular Callout 75">
            <a:extLst>
              <a:ext uri="{FF2B5EF4-FFF2-40B4-BE49-F238E27FC236}">
                <a16:creationId xmlns:a16="http://schemas.microsoft.com/office/drawing/2014/main" xmlns="" id="{619879C6-BEDC-4CD9-903D-0FF154750455}"/>
              </a:ext>
            </a:extLst>
          </p:cNvPr>
          <p:cNvSpPr/>
          <p:nvPr/>
        </p:nvSpPr>
        <p:spPr bwMode="gray">
          <a:xfrm>
            <a:off x="9397778" y="5809344"/>
            <a:ext cx="2360274" cy="572406"/>
          </a:xfrm>
          <a:prstGeom prst="wedgeRectCallout">
            <a:avLst>
              <a:gd name="adj1" fmla="val -23214"/>
              <a:gd name="adj2" fmla="val -9047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solidFill>
                  <a:srgbClr val="EC7061"/>
                </a:solidFill>
                <a:latin typeface="Huawei Sans" panose="020C0503030203020204" pitchFamily="34" charset="0"/>
                <a:ea typeface="方正兰亭黑简体" panose="02000000000000000000" pitchFamily="2" charset="-122"/>
              </a:rPr>
              <a:t>How does a multicast network know the locations of multicast group members?</a:t>
            </a:r>
          </a:p>
        </p:txBody>
      </p:sp>
      <p:cxnSp>
        <p:nvCxnSpPr>
          <p:cNvPr id="59" name="Straight Arrow Connector 58">
            <a:extLst>
              <a:ext uri="{FF2B5EF4-FFF2-40B4-BE49-F238E27FC236}">
                <a16:creationId xmlns:a16="http://schemas.microsoft.com/office/drawing/2014/main" xmlns="" id="{A21CD58C-DC94-428B-9019-5DF6799DC56C}"/>
              </a:ext>
            </a:extLst>
          </p:cNvPr>
          <p:cNvCxnSpPr>
            <a:cxnSpLocks/>
            <a:stCxn id="11" idx="3"/>
            <a:endCxn id="9" idx="1"/>
          </p:cNvCxnSpPr>
          <p:nvPr/>
        </p:nvCxnSpPr>
        <p:spPr bwMode="gray">
          <a:xfrm flipV="1">
            <a:off x="2324113" y="5181998"/>
            <a:ext cx="1787563" cy="3022"/>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xmlns="" id="{0EFB07FC-8A36-4479-A3E1-88CD87B47A21}"/>
              </a:ext>
            </a:extLst>
          </p:cNvPr>
          <p:cNvCxnSpPr>
            <a:cxnSpLocks/>
            <a:stCxn id="9" idx="0"/>
            <a:endCxn id="23" idx="1"/>
          </p:cNvCxnSpPr>
          <p:nvPr/>
        </p:nvCxnSpPr>
        <p:spPr bwMode="gray">
          <a:xfrm flipV="1">
            <a:off x="4375735" y="4544493"/>
            <a:ext cx="1617001" cy="437875"/>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a:extLst>
              <a:ext uri="{FF2B5EF4-FFF2-40B4-BE49-F238E27FC236}">
                <a16:creationId xmlns:a16="http://schemas.microsoft.com/office/drawing/2014/main" xmlns="" id="{37B72EE9-A459-49C2-B7F0-0BAE8FE54501}"/>
              </a:ext>
            </a:extLst>
          </p:cNvPr>
          <p:cNvCxnSpPr>
            <a:cxnSpLocks/>
            <a:stCxn id="23" idx="3"/>
            <a:endCxn id="10" idx="0"/>
          </p:cNvCxnSpPr>
          <p:nvPr/>
        </p:nvCxnSpPr>
        <p:spPr bwMode="gray">
          <a:xfrm>
            <a:off x="6520853" y="4544493"/>
            <a:ext cx="1564701" cy="431535"/>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a:extLst>
              <a:ext uri="{FF2B5EF4-FFF2-40B4-BE49-F238E27FC236}">
                <a16:creationId xmlns:a16="http://schemas.microsoft.com/office/drawing/2014/main" xmlns="" id="{3DEDBB79-C1DB-449B-946B-79BA50A56A74}"/>
              </a:ext>
            </a:extLst>
          </p:cNvPr>
          <p:cNvCxnSpPr>
            <a:cxnSpLocks/>
            <a:stCxn id="10" idx="3"/>
            <a:endCxn id="17" idx="1"/>
          </p:cNvCxnSpPr>
          <p:nvPr/>
        </p:nvCxnSpPr>
        <p:spPr bwMode="gray">
          <a:xfrm flipV="1">
            <a:off x="8349612" y="5168658"/>
            <a:ext cx="1804270" cy="7000"/>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xmlns="" id="{6140F50A-E246-4182-8ADE-FD2C59661798}"/>
              </a:ext>
            </a:extLst>
          </p:cNvPr>
          <p:cNvCxnSpPr>
            <a:cxnSpLocks/>
          </p:cNvCxnSpPr>
          <p:nvPr/>
        </p:nvCxnSpPr>
        <p:spPr bwMode="gray">
          <a:xfrm flipV="1">
            <a:off x="9728433" y="2486358"/>
            <a:ext cx="614833" cy="0"/>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xmlns="" id="{8C44C7BA-AE3C-48B7-90A6-5645BC3A7192}"/>
              </a:ext>
            </a:extLst>
          </p:cNvPr>
          <p:cNvCxnSpPr>
            <a:cxnSpLocks/>
          </p:cNvCxnSpPr>
          <p:nvPr/>
        </p:nvCxnSpPr>
        <p:spPr bwMode="gray">
          <a:xfrm flipH="1">
            <a:off x="9728434" y="2197196"/>
            <a:ext cx="614833" cy="0"/>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89" name="TextBox 88">
            <a:extLst>
              <a:ext uri="{FF2B5EF4-FFF2-40B4-BE49-F238E27FC236}">
                <a16:creationId xmlns:a16="http://schemas.microsoft.com/office/drawing/2014/main" xmlns="" id="{A9296E8E-8A12-475A-A6A5-F64671BCFA3E}"/>
              </a:ext>
            </a:extLst>
          </p:cNvPr>
          <p:cNvSpPr txBox="1"/>
          <p:nvPr/>
        </p:nvSpPr>
        <p:spPr bwMode="gray">
          <a:xfrm>
            <a:off x="10305616" y="2347858"/>
            <a:ext cx="962306" cy="276999"/>
          </a:xfrm>
          <a:prstGeom prst="rect">
            <a:avLst/>
          </a:prstGeom>
          <a:noFill/>
        </p:spPr>
        <p:txBody>
          <a:bodyPr wrap="square" rtlCol="0">
            <a:noAutofit/>
          </a:bodyPr>
          <a:lstStyle/>
          <a:p>
            <a:pPr fontAlgn="ctr"/>
            <a:r>
              <a:rPr lang="en-US" sz="1200" dirty="0">
                <a:latin typeface="Huawei Sans" panose="020C0503030203020204" pitchFamily="34" charset="0"/>
              </a:rPr>
              <a:t>MDT</a:t>
            </a:r>
          </a:p>
        </p:txBody>
      </p:sp>
      <p:sp>
        <p:nvSpPr>
          <p:cNvPr id="94" name="TextBox 93">
            <a:extLst>
              <a:ext uri="{FF2B5EF4-FFF2-40B4-BE49-F238E27FC236}">
                <a16:creationId xmlns:a16="http://schemas.microsoft.com/office/drawing/2014/main" xmlns="" id="{CC4730D7-0C27-475D-99C6-5B21C97F0DCB}"/>
              </a:ext>
            </a:extLst>
          </p:cNvPr>
          <p:cNvSpPr txBox="1"/>
          <p:nvPr/>
        </p:nvSpPr>
        <p:spPr bwMode="gray">
          <a:xfrm>
            <a:off x="10305616" y="2063931"/>
            <a:ext cx="1384096" cy="461665"/>
          </a:xfrm>
          <a:prstGeom prst="rect">
            <a:avLst/>
          </a:prstGeom>
          <a:noFill/>
        </p:spPr>
        <p:txBody>
          <a:bodyPr wrap="square" rtlCol="0">
            <a:noAutofit/>
          </a:bodyPr>
          <a:lstStyle/>
          <a:p>
            <a:pPr fontAlgn="ctr"/>
            <a:r>
              <a:rPr lang="en-US" sz="1200" dirty="0">
                <a:latin typeface="Huawei Sans" panose="020C0503030203020204" pitchFamily="34" charset="0"/>
              </a:rPr>
              <a:t>Multicast traffic</a:t>
            </a:r>
          </a:p>
        </p:txBody>
      </p:sp>
    </p:spTree>
    <p:extLst>
      <p:ext uri="{BB962C8B-B14F-4D97-AF65-F5344CB8AC3E}">
        <p14:creationId xmlns:p14="http://schemas.microsoft.com/office/powerpoint/2010/main" val="21522369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bwMode="gray"/>
        <p:txBody>
          <a:bodyPr wrap="square">
            <a:noAutofit/>
          </a:bodyPr>
          <a:lstStyle/>
          <a:p>
            <a:r>
              <a:rPr lang="en-US" dirty="0">
                <a:latin typeface="Huawei Sans" panose="020C0503030203020204" pitchFamily="34" charset="0"/>
              </a:rPr>
              <a:t>IP Multicast Basics</a:t>
            </a:r>
          </a:p>
        </p:txBody>
      </p:sp>
      <p:sp>
        <p:nvSpPr>
          <p:cNvPr id="2" name="Text Placeholder 1">
            <a:extLst>
              <a:ext uri="{FF2B5EF4-FFF2-40B4-BE49-F238E27FC236}">
                <a16:creationId xmlns:a16="http://schemas.microsoft.com/office/drawing/2014/main" xmlns="" id="{6DCB9576-8FA3-40E3-8B62-26CE9D8A1142}"/>
              </a:ext>
            </a:extLst>
          </p:cNvPr>
          <p:cNvSpPr>
            <a:spLocks noGrp="1"/>
          </p:cNvSpPr>
          <p:nvPr>
            <p:ph type="body" sz="quarter" idx="10"/>
          </p:nvPr>
        </p:nvSpPr>
        <p:spPr bwMode="gray"/>
        <p:txBody>
          <a:bodyPr/>
          <a:lstStyle/>
          <a:p>
            <a:endParaRPr lang="en-US"/>
          </a:p>
        </p:txBody>
      </p:sp>
    </p:spTree>
    <p:extLst>
      <p:ext uri="{BB962C8B-B14F-4D97-AF65-F5344CB8AC3E}">
        <p14:creationId xmlns:p14="http://schemas.microsoft.com/office/powerpoint/2010/main" val="4775505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2183FE7B-0883-4EEB-9258-CB2F0A4277F1}"/>
              </a:ext>
            </a:extLst>
          </p:cNvPr>
          <p:cNvSpPr>
            <a:spLocks noGrp="1"/>
          </p:cNvSpPr>
          <p:nvPr>
            <p:ph type="body" sz="quarter" idx="10"/>
          </p:nvPr>
        </p:nvSpPr>
        <p:spPr bwMode="gray"/>
        <p:txBody>
          <a:bodyPr wrap="square">
            <a:noAutofit/>
          </a:bodyPr>
          <a:lstStyle/>
          <a:p>
            <a:pPr marL="0" indent="0">
              <a:lnSpc>
                <a:spcPct val="100000"/>
              </a:lnSpc>
              <a:buNone/>
            </a:pPr>
            <a:r>
              <a:rPr lang="en-US" sz="1800" dirty="0">
                <a:latin typeface="Huawei Sans" panose="020C0503030203020204" pitchFamily="34" charset="0"/>
              </a:rPr>
              <a:t>A multicast network needs to establish forwarding paths based on multiple multicast protocols.</a:t>
            </a:r>
          </a:p>
          <a:p>
            <a:pPr lvl="1">
              <a:lnSpc>
                <a:spcPct val="100000"/>
              </a:lnSpc>
            </a:pPr>
            <a:r>
              <a:rPr lang="en-US" sz="1600" dirty="0">
                <a:latin typeface="Huawei Sans" panose="020C0503030203020204" pitchFamily="34" charset="0"/>
              </a:rPr>
              <a:t>IGMP runs on the receiver end network and is used to </a:t>
            </a:r>
            <a:r>
              <a:rPr lang="en-US" sz="1600" b="1" dirty="0">
                <a:solidFill>
                  <a:srgbClr val="EC7061"/>
                </a:solidFill>
                <a:latin typeface="Huawei Sans" panose="020C0503030203020204" pitchFamily="34" charset="0"/>
              </a:rPr>
              <a:t>inform the multicast network of the locations of group members and the multicast groups that the members join</a:t>
            </a:r>
            <a:r>
              <a:rPr lang="en-US" sz="1600" dirty="0">
                <a:latin typeface="Huawei Sans" panose="020C0503030203020204" pitchFamily="34" charset="0"/>
              </a:rPr>
              <a:t>.</a:t>
            </a:r>
          </a:p>
          <a:p>
            <a:pPr lvl="1">
              <a:lnSpc>
                <a:spcPct val="100000"/>
              </a:lnSpc>
            </a:pPr>
            <a:r>
              <a:rPr lang="en-US" sz="1600" dirty="0">
                <a:latin typeface="Huawei Sans" panose="020C0503030203020204" pitchFamily="34" charset="0"/>
              </a:rPr>
              <a:t>Protocols working on the multicast forwarding network include PIM, MSDP, and MBGP.</a:t>
            </a:r>
          </a:p>
          <a:p>
            <a:pPr lvl="2">
              <a:lnSpc>
                <a:spcPct val="100000"/>
              </a:lnSpc>
            </a:pPr>
            <a:r>
              <a:rPr lang="en-US" sz="1400" dirty="0">
                <a:latin typeface="Huawei Sans" panose="020C0503030203020204" pitchFamily="34" charset="0"/>
              </a:rPr>
              <a:t>PIM is mainly used to </a:t>
            </a:r>
            <a:r>
              <a:rPr lang="en-US" sz="1400" b="1" dirty="0">
                <a:solidFill>
                  <a:srgbClr val="EC7061"/>
                </a:solidFill>
                <a:latin typeface="Huawei Sans" panose="020C0503030203020204" pitchFamily="34" charset="0"/>
              </a:rPr>
              <a:t>generate MDTs in an AS</a:t>
            </a:r>
            <a:r>
              <a:rPr lang="en-US" sz="1400" dirty="0">
                <a:latin typeface="Huawei Sans" panose="020C0503030203020204" pitchFamily="34" charset="0"/>
              </a:rPr>
              <a:t>.</a:t>
            </a:r>
          </a:p>
          <a:p>
            <a:pPr lvl="2">
              <a:lnSpc>
                <a:spcPct val="100000"/>
              </a:lnSpc>
            </a:pPr>
            <a:r>
              <a:rPr lang="en-US" sz="1400" dirty="0">
                <a:latin typeface="Huawei Sans" panose="020C0503030203020204" pitchFamily="34" charset="0"/>
              </a:rPr>
              <a:t>MSDP is mainly used to </a:t>
            </a:r>
            <a:r>
              <a:rPr lang="en-US" sz="1400" b="1" dirty="0">
                <a:solidFill>
                  <a:srgbClr val="EC7061"/>
                </a:solidFill>
                <a:latin typeface="Huawei Sans" panose="020C0503030203020204" pitchFamily="34" charset="0"/>
              </a:rPr>
              <a:t>help generate inter-AS MDTs</a:t>
            </a:r>
            <a:r>
              <a:rPr lang="en-US" sz="1400" dirty="0">
                <a:latin typeface="Huawei Sans" panose="020C0503030203020204" pitchFamily="34" charset="0"/>
              </a:rPr>
              <a:t>.</a:t>
            </a:r>
          </a:p>
          <a:p>
            <a:pPr lvl="2">
              <a:lnSpc>
                <a:spcPct val="100000"/>
              </a:lnSpc>
            </a:pPr>
            <a:r>
              <a:rPr lang="en-US" sz="1400" dirty="0">
                <a:latin typeface="Huawei Sans" panose="020C0503030203020204" pitchFamily="34" charset="0"/>
              </a:rPr>
              <a:t>MBGP is used to </a:t>
            </a:r>
            <a:r>
              <a:rPr lang="en-US" sz="1400" b="1" dirty="0">
                <a:solidFill>
                  <a:srgbClr val="EC7061"/>
                </a:solidFill>
                <a:latin typeface="Huawei Sans" panose="020C0503030203020204" pitchFamily="34" charset="0"/>
              </a:rPr>
              <a:t>help perform RPF check on inter-AS multicast traffic</a:t>
            </a:r>
            <a:r>
              <a:rPr lang="en-US" sz="1400" dirty="0">
                <a:latin typeface="Huawei Sans" panose="020C0503030203020204" pitchFamily="34" charset="0"/>
              </a:rPr>
              <a:t>.</a:t>
            </a:r>
          </a:p>
        </p:txBody>
      </p:sp>
      <p:sp>
        <p:nvSpPr>
          <p:cNvPr id="2" name="Title 1">
            <a:extLst>
              <a:ext uri="{FF2B5EF4-FFF2-40B4-BE49-F238E27FC236}">
                <a16:creationId xmlns:a16="http://schemas.microsoft.com/office/drawing/2014/main" xmlns="" id="{BE85D6D4-CFE2-4C67-A3C2-CA562C8E0737}"/>
              </a:ext>
            </a:extLst>
          </p:cNvPr>
          <p:cNvSpPr>
            <a:spLocks noGrp="1"/>
          </p:cNvSpPr>
          <p:nvPr>
            <p:ph type="title"/>
          </p:nvPr>
        </p:nvSpPr>
        <p:spPr bwMode="gray"/>
        <p:txBody>
          <a:bodyPr wrap="square">
            <a:noAutofit/>
          </a:bodyPr>
          <a:lstStyle/>
          <a:p>
            <a:r>
              <a:rPr lang="en-US" dirty="0">
                <a:latin typeface="Huawei Sans" panose="020C0503030203020204" pitchFamily="34" charset="0"/>
              </a:rPr>
              <a:t>Multicast Protocol Introduction</a:t>
            </a:r>
          </a:p>
        </p:txBody>
      </p:sp>
      <p:sp>
        <p:nvSpPr>
          <p:cNvPr id="4" name="Freeform 159">
            <a:extLst>
              <a:ext uri="{FF2B5EF4-FFF2-40B4-BE49-F238E27FC236}">
                <a16:creationId xmlns:a16="http://schemas.microsoft.com/office/drawing/2014/main" xmlns="" id="{255D31C9-7284-4B24-96CD-CCB7C94C4745}"/>
              </a:ext>
            </a:extLst>
          </p:cNvPr>
          <p:cNvSpPr/>
          <p:nvPr/>
        </p:nvSpPr>
        <p:spPr bwMode="gray">
          <a:xfrm flipH="1">
            <a:off x="1971347" y="4425259"/>
            <a:ext cx="3247001" cy="164216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Multicast network</a:t>
            </a:r>
          </a:p>
          <a:p>
            <a:pPr algn="ctr" fontAlgn="ctr"/>
            <a:r>
              <a:rPr lang="en-US" sz="1400" dirty="0">
                <a:solidFill>
                  <a:schemeClr val="tx1"/>
                </a:solidFill>
                <a:latin typeface="Huawei Sans" panose="020C0503030203020204" pitchFamily="34" charset="0"/>
              </a:rPr>
              <a:t>AS 100</a:t>
            </a:r>
          </a:p>
        </p:txBody>
      </p:sp>
      <p:pic>
        <p:nvPicPr>
          <p:cNvPr id="5" name="Picture 2" descr="G:\做的项目\公共\扁平图标切换\更新2015_01_21\oss扁平图标库2015_01_21更新-04.png">
            <a:extLst>
              <a:ext uri="{FF2B5EF4-FFF2-40B4-BE49-F238E27FC236}">
                <a16:creationId xmlns:a16="http://schemas.microsoft.com/office/drawing/2014/main" xmlns="" id="{68F5FB40-8231-42BB-8E7C-9B761209D046}"/>
              </a:ext>
            </a:extLst>
          </p:cNvPr>
          <p:cNvPicPr>
            <a:picLocks noChangeArrowheads="1"/>
          </p:cNvPicPr>
          <p:nvPr/>
        </p:nvPicPr>
        <p:blipFill>
          <a:blip r:embed="rId3" cstate="print"/>
          <a:stretch>
            <a:fillRect/>
          </a:stretch>
        </p:blipFill>
        <p:spPr bwMode="gray">
          <a:xfrm>
            <a:off x="1754751" y="5195830"/>
            <a:ext cx="528117" cy="399259"/>
          </a:xfrm>
          <a:prstGeom prst="rect">
            <a:avLst/>
          </a:prstGeom>
          <a:noFill/>
        </p:spPr>
      </p:pic>
      <p:pic>
        <p:nvPicPr>
          <p:cNvPr id="6" name="图片 37" descr="交换机.png">
            <a:extLst>
              <a:ext uri="{FF2B5EF4-FFF2-40B4-BE49-F238E27FC236}">
                <a16:creationId xmlns:a16="http://schemas.microsoft.com/office/drawing/2014/main" xmlns="" id="{85277A84-6480-44EE-AE48-D90C406BDACC}"/>
              </a:ext>
            </a:extLst>
          </p:cNvPr>
          <p:cNvPicPr preferRelativeResize="0">
            <a:picLocks/>
          </p:cNvPicPr>
          <p:nvPr/>
        </p:nvPicPr>
        <p:blipFill>
          <a:blip r:embed="rId4" cstate="print"/>
          <a:stretch>
            <a:fillRect/>
          </a:stretch>
        </p:blipFill>
        <p:spPr bwMode="gray">
          <a:xfrm>
            <a:off x="662179" y="5195830"/>
            <a:ext cx="528118" cy="399421"/>
          </a:xfrm>
          <a:prstGeom prst="rect">
            <a:avLst/>
          </a:prstGeom>
        </p:spPr>
      </p:pic>
      <p:pic>
        <p:nvPicPr>
          <p:cNvPr id="7" name="Picture 2" descr="G:\做的项目\公共\扁平图标切换\更新2015_01_21\oss扁平图标库2015_01_21更新-04.png">
            <a:extLst>
              <a:ext uri="{FF2B5EF4-FFF2-40B4-BE49-F238E27FC236}">
                <a16:creationId xmlns:a16="http://schemas.microsoft.com/office/drawing/2014/main" xmlns="" id="{CB20ABE8-3ACE-4413-8CC3-DC8362651852}"/>
              </a:ext>
            </a:extLst>
          </p:cNvPr>
          <p:cNvPicPr>
            <a:picLocks noChangeArrowheads="1"/>
          </p:cNvPicPr>
          <p:nvPr/>
        </p:nvPicPr>
        <p:blipFill>
          <a:blip r:embed="rId3" cstate="print"/>
          <a:stretch>
            <a:fillRect/>
          </a:stretch>
        </p:blipFill>
        <p:spPr bwMode="gray">
          <a:xfrm>
            <a:off x="3154926" y="5633975"/>
            <a:ext cx="528117" cy="399259"/>
          </a:xfrm>
          <a:prstGeom prst="rect">
            <a:avLst/>
          </a:prstGeom>
          <a:noFill/>
        </p:spPr>
      </p:pic>
      <p:pic>
        <p:nvPicPr>
          <p:cNvPr id="8" name="Picture 2" descr="G:\做的项目\公共\扁平图标切换\更新2015_01_21\oss扁平图标库2015_01_21更新-04.png">
            <a:extLst>
              <a:ext uri="{FF2B5EF4-FFF2-40B4-BE49-F238E27FC236}">
                <a16:creationId xmlns:a16="http://schemas.microsoft.com/office/drawing/2014/main" xmlns="" id="{3EEE9EED-5C5C-4CD0-B1FD-D01CBB8B4DF7}"/>
              </a:ext>
            </a:extLst>
          </p:cNvPr>
          <p:cNvPicPr>
            <a:picLocks noChangeArrowheads="1"/>
          </p:cNvPicPr>
          <p:nvPr/>
        </p:nvPicPr>
        <p:blipFill>
          <a:blip r:embed="rId3" cstate="print"/>
          <a:stretch>
            <a:fillRect/>
          </a:stretch>
        </p:blipFill>
        <p:spPr bwMode="gray">
          <a:xfrm>
            <a:off x="4069326" y="4500516"/>
            <a:ext cx="528117" cy="399259"/>
          </a:xfrm>
          <a:prstGeom prst="rect">
            <a:avLst/>
          </a:prstGeom>
          <a:noFill/>
        </p:spPr>
      </p:pic>
      <p:pic>
        <p:nvPicPr>
          <p:cNvPr id="9" name="Picture 2" descr="G:\做的项目\公共\扁平图标切换\更新2015_01_21\oss扁平图标库2015_01_21更新-04.png">
            <a:extLst>
              <a:ext uri="{FF2B5EF4-FFF2-40B4-BE49-F238E27FC236}">
                <a16:creationId xmlns:a16="http://schemas.microsoft.com/office/drawing/2014/main" xmlns="" id="{0311E511-EACF-4AA3-A797-7A3A076378AC}"/>
              </a:ext>
            </a:extLst>
          </p:cNvPr>
          <p:cNvPicPr>
            <a:picLocks noChangeArrowheads="1"/>
          </p:cNvPicPr>
          <p:nvPr/>
        </p:nvPicPr>
        <p:blipFill>
          <a:blip r:embed="rId3" cstate="print"/>
          <a:stretch>
            <a:fillRect/>
          </a:stretch>
        </p:blipFill>
        <p:spPr bwMode="gray">
          <a:xfrm>
            <a:off x="4860849" y="5195830"/>
            <a:ext cx="528117" cy="399259"/>
          </a:xfrm>
          <a:prstGeom prst="rect">
            <a:avLst/>
          </a:prstGeom>
          <a:noFill/>
        </p:spPr>
      </p:pic>
      <p:sp>
        <p:nvSpPr>
          <p:cNvPr id="10" name="Freeform 159">
            <a:extLst>
              <a:ext uri="{FF2B5EF4-FFF2-40B4-BE49-F238E27FC236}">
                <a16:creationId xmlns:a16="http://schemas.microsoft.com/office/drawing/2014/main" xmlns="" id="{5A081CED-0321-48FD-B8F8-4D32947953A1}"/>
              </a:ext>
            </a:extLst>
          </p:cNvPr>
          <p:cNvSpPr/>
          <p:nvPr/>
        </p:nvSpPr>
        <p:spPr bwMode="gray">
          <a:xfrm>
            <a:off x="6951067" y="4425259"/>
            <a:ext cx="3247001" cy="164216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Multicast network</a:t>
            </a:r>
          </a:p>
          <a:p>
            <a:pPr algn="ctr" fontAlgn="ctr"/>
            <a:r>
              <a:rPr lang="en-US" sz="1400" dirty="0">
                <a:solidFill>
                  <a:schemeClr val="tx1"/>
                </a:solidFill>
                <a:latin typeface="Huawei Sans" panose="020C0503030203020204" pitchFamily="34" charset="0"/>
              </a:rPr>
              <a:t>AS 200</a:t>
            </a:r>
          </a:p>
        </p:txBody>
      </p:sp>
      <p:pic>
        <p:nvPicPr>
          <p:cNvPr id="11" name="Picture 2" descr="G:\做的项目\公共\扁平图标切换\更新2015_01_21\oss扁平图标库2015_01_21更新-04.png">
            <a:extLst>
              <a:ext uri="{FF2B5EF4-FFF2-40B4-BE49-F238E27FC236}">
                <a16:creationId xmlns:a16="http://schemas.microsoft.com/office/drawing/2014/main" xmlns="" id="{672FF22D-72E9-40B1-8E1F-4CCBB51E72BE}"/>
              </a:ext>
            </a:extLst>
          </p:cNvPr>
          <p:cNvPicPr>
            <a:picLocks noChangeArrowheads="1"/>
          </p:cNvPicPr>
          <p:nvPr/>
        </p:nvPicPr>
        <p:blipFill>
          <a:blip r:embed="rId3" cstate="print"/>
          <a:stretch>
            <a:fillRect/>
          </a:stretch>
        </p:blipFill>
        <p:spPr bwMode="gray">
          <a:xfrm>
            <a:off x="9886547" y="5195830"/>
            <a:ext cx="528117" cy="399259"/>
          </a:xfrm>
          <a:prstGeom prst="rect">
            <a:avLst/>
          </a:prstGeom>
          <a:noFill/>
        </p:spPr>
      </p:pic>
      <p:pic>
        <p:nvPicPr>
          <p:cNvPr id="12" name="Picture 2" descr="G:\做的项目\公共\扁平图标切换\更新2015_01_21\oss扁平图标库2015_01_21更新-04.png">
            <a:extLst>
              <a:ext uri="{FF2B5EF4-FFF2-40B4-BE49-F238E27FC236}">
                <a16:creationId xmlns:a16="http://schemas.microsoft.com/office/drawing/2014/main" xmlns="" id="{F64A216D-57D1-4F85-9EE1-13AD01A59FAF}"/>
              </a:ext>
            </a:extLst>
          </p:cNvPr>
          <p:cNvPicPr>
            <a:picLocks noChangeArrowheads="1"/>
          </p:cNvPicPr>
          <p:nvPr/>
        </p:nvPicPr>
        <p:blipFill>
          <a:blip r:embed="rId3" cstate="print"/>
          <a:stretch>
            <a:fillRect/>
          </a:stretch>
        </p:blipFill>
        <p:spPr bwMode="gray">
          <a:xfrm>
            <a:off x="8486372" y="5633975"/>
            <a:ext cx="528117" cy="399259"/>
          </a:xfrm>
          <a:prstGeom prst="rect">
            <a:avLst/>
          </a:prstGeom>
          <a:noFill/>
        </p:spPr>
      </p:pic>
      <p:pic>
        <p:nvPicPr>
          <p:cNvPr id="13" name="Picture 2" descr="G:\做的项目\公共\扁平图标切换\更新2015_01_21\oss扁平图标库2015_01_21更新-04.png">
            <a:extLst>
              <a:ext uri="{FF2B5EF4-FFF2-40B4-BE49-F238E27FC236}">
                <a16:creationId xmlns:a16="http://schemas.microsoft.com/office/drawing/2014/main" xmlns="" id="{92697C9D-22D8-40B0-8B04-EFDDF3C2E05F}"/>
              </a:ext>
            </a:extLst>
          </p:cNvPr>
          <p:cNvPicPr>
            <a:picLocks noChangeArrowheads="1"/>
          </p:cNvPicPr>
          <p:nvPr/>
        </p:nvPicPr>
        <p:blipFill>
          <a:blip r:embed="rId3" cstate="print"/>
          <a:stretch>
            <a:fillRect/>
          </a:stretch>
        </p:blipFill>
        <p:spPr bwMode="gray">
          <a:xfrm>
            <a:off x="7571972" y="4500516"/>
            <a:ext cx="528117" cy="399259"/>
          </a:xfrm>
          <a:prstGeom prst="rect">
            <a:avLst/>
          </a:prstGeom>
          <a:noFill/>
        </p:spPr>
      </p:pic>
      <p:pic>
        <p:nvPicPr>
          <p:cNvPr id="14" name="Picture 2" descr="G:\做的项目\公共\扁平图标切换\更新2015_01_21\oss扁平图标库2015_01_21更新-04.png">
            <a:extLst>
              <a:ext uri="{FF2B5EF4-FFF2-40B4-BE49-F238E27FC236}">
                <a16:creationId xmlns:a16="http://schemas.microsoft.com/office/drawing/2014/main" xmlns="" id="{11FC1701-DB32-46CD-9496-9FCD55F9D923}"/>
              </a:ext>
            </a:extLst>
          </p:cNvPr>
          <p:cNvPicPr>
            <a:picLocks noChangeArrowheads="1"/>
          </p:cNvPicPr>
          <p:nvPr/>
        </p:nvPicPr>
        <p:blipFill>
          <a:blip r:embed="rId3" cstate="print"/>
          <a:stretch>
            <a:fillRect/>
          </a:stretch>
        </p:blipFill>
        <p:spPr bwMode="gray">
          <a:xfrm>
            <a:off x="6780449" y="5195830"/>
            <a:ext cx="528117" cy="399259"/>
          </a:xfrm>
          <a:prstGeom prst="rect">
            <a:avLst/>
          </a:prstGeom>
          <a:noFill/>
        </p:spPr>
      </p:pic>
      <p:cxnSp>
        <p:nvCxnSpPr>
          <p:cNvPr id="16" name="直接连接符 12">
            <a:extLst>
              <a:ext uri="{FF2B5EF4-FFF2-40B4-BE49-F238E27FC236}">
                <a16:creationId xmlns:a16="http://schemas.microsoft.com/office/drawing/2014/main" xmlns="" id="{1F56D90A-56A4-4741-BC97-D4C1BDD35154}"/>
              </a:ext>
            </a:extLst>
          </p:cNvPr>
          <p:cNvCxnSpPr>
            <a:cxnSpLocks/>
            <a:stCxn id="14" idx="1"/>
            <a:endCxn id="9" idx="3"/>
          </p:cNvCxnSpPr>
          <p:nvPr/>
        </p:nvCxnSpPr>
        <p:spPr bwMode="gray">
          <a:xfrm flipH="1">
            <a:off x="5388966" y="5395460"/>
            <a:ext cx="1391483"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9" name="直接连接符 12">
            <a:extLst>
              <a:ext uri="{FF2B5EF4-FFF2-40B4-BE49-F238E27FC236}">
                <a16:creationId xmlns:a16="http://schemas.microsoft.com/office/drawing/2014/main" xmlns="" id="{50D32EA6-B723-4CC9-A109-0D3DFAEC6999}"/>
              </a:ext>
            </a:extLst>
          </p:cNvPr>
          <p:cNvCxnSpPr>
            <a:cxnSpLocks/>
            <a:stCxn id="5" idx="1"/>
            <a:endCxn id="6" idx="3"/>
          </p:cNvCxnSpPr>
          <p:nvPr/>
        </p:nvCxnSpPr>
        <p:spPr bwMode="gray">
          <a:xfrm flipH="1">
            <a:off x="1190297" y="5395460"/>
            <a:ext cx="564454" cy="8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2" name="Straight Arrow Connector 21">
            <a:extLst>
              <a:ext uri="{FF2B5EF4-FFF2-40B4-BE49-F238E27FC236}">
                <a16:creationId xmlns:a16="http://schemas.microsoft.com/office/drawing/2014/main" xmlns="" id="{C9DFB33F-8229-455E-A3E3-4B9BBF4DA20A}"/>
              </a:ext>
            </a:extLst>
          </p:cNvPr>
          <p:cNvCxnSpPr>
            <a:cxnSpLocks/>
            <a:stCxn id="5" idx="0"/>
            <a:endCxn id="8" idx="1"/>
          </p:cNvCxnSpPr>
          <p:nvPr/>
        </p:nvCxnSpPr>
        <p:spPr bwMode="gray">
          <a:xfrm flipV="1">
            <a:off x="2018810" y="4700146"/>
            <a:ext cx="2050516" cy="495684"/>
          </a:xfrm>
          <a:prstGeom prst="straightConnector1">
            <a:avLst/>
          </a:prstGeom>
          <a:ln w="19050">
            <a:solidFill>
              <a:srgbClr val="00B0F0"/>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xmlns="" id="{8B515BE8-CAC8-4E51-8182-DDDDE163A958}"/>
              </a:ext>
            </a:extLst>
          </p:cNvPr>
          <p:cNvCxnSpPr>
            <a:cxnSpLocks/>
            <a:stCxn id="5" idx="2"/>
            <a:endCxn id="7" idx="1"/>
          </p:cNvCxnSpPr>
          <p:nvPr/>
        </p:nvCxnSpPr>
        <p:spPr bwMode="gray">
          <a:xfrm>
            <a:off x="2018810" y="5595089"/>
            <a:ext cx="1136116" cy="238516"/>
          </a:xfrm>
          <a:prstGeom prst="straightConnector1">
            <a:avLst/>
          </a:prstGeom>
          <a:ln w="19050">
            <a:solidFill>
              <a:srgbClr val="00B0F0"/>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xmlns="" id="{2FE45A40-AE02-421C-8EEB-AE38BA18588F}"/>
              </a:ext>
            </a:extLst>
          </p:cNvPr>
          <p:cNvCxnSpPr>
            <a:cxnSpLocks/>
            <a:stCxn id="7" idx="3"/>
            <a:endCxn id="9" idx="2"/>
          </p:cNvCxnSpPr>
          <p:nvPr/>
        </p:nvCxnSpPr>
        <p:spPr bwMode="gray">
          <a:xfrm flipV="1">
            <a:off x="3683043" y="5595089"/>
            <a:ext cx="1441865" cy="238516"/>
          </a:xfrm>
          <a:prstGeom prst="straightConnector1">
            <a:avLst/>
          </a:prstGeom>
          <a:ln w="19050">
            <a:solidFill>
              <a:srgbClr val="00B0F0"/>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xmlns="" id="{30825BF7-9B68-48CA-9DF9-3A8C1D3C21F7}"/>
              </a:ext>
            </a:extLst>
          </p:cNvPr>
          <p:cNvCxnSpPr>
            <a:cxnSpLocks/>
            <a:stCxn id="12" idx="1"/>
            <a:endCxn id="14" idx="2"/>
          </p:cNvCxnSpPr>
          <p:nvPr/>
        </p:nvCxnSpPr>
        <p:spPr bwMode="gray">
          <a:xfrm flipH="1" flipV="1">
            <a:off x="7044508" y="5595089"/>
            <a:ext cx="1441864" cy="238516"/>
          </a:xfrm>
          <a:prstGeom prst="straightConnector1">
            <a:avLst/>
          </a:prstGeom>
          <a:ln w="19050">
            <a:solidFill>
              <a:srgbClr val="00B0F0"/>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xmlns="" id="{AE91193D-ADDF-4C67-9C2F-59FCBBC2EBE2}"/>
              </a:ext>
            </a:extLst>
          </p:cNvPr>
          <p:cNvCxnSpPr>
            <a:cxnSpLocks/>
            <a:stCxn id="13" idx="3"/>
            <a:endCxn id="11" idx="0"/>
          </p:cNvCxnSpPr>
          <p:nvPr/>
        </p:nvCxnSpPr>
        <p:spPr bwMode="gray">
          <a:xfrm>
            <a:off x="8100089" y="4700146"/>
            <a:ext cx="2050517" cy="495684"/>
          </a:xfrm>
          <a:prstGeom prst="straightConnector1">
            <a:avLst/>
          </a:prstGeom>
          <a:ln w="19050">
            <a:solidFill>
              <a:srgbClr val="00B0F0"/>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xmlns="" id="{3BF3E1F9-121C-4BC5-BF1E-E12203BD9B23}"/>
              </a:ext>
            </a:extLst>
          </p:cNvPr>
          <p:cNvCxnSpPr>
            <a:cxnSpLocks/>
            <a:stCxn id="12" idx="3"/>
            <a:endCxn id="11" idx="2"/>
          </p:cNvCxnSpPr>
          <p:nvPr/>
        </p:nvCxnSpPr>
        <p:spPr bwMode="gray">
          <a:xfrm flipV="1">
            <a:off x="9014489" y="5595089"/>
            <a:ext cx="1136117" cy="238516"/>
          </a:xfrm>
          <a:prstGeom prst="straightConnector1">
            <a:avLst/>
          </a:prstGeom>
          <a:ln w="19050">
            <a:solidFill>
              <a:srgbClr val="00B0F0"/>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xmlns="" id="{38B44188-2DD6-482C-AA5F-C4FB1D69F264}"/>
              </a:ext>
            </a:extLst>
          </p:cNvPr>
          <p:cNvCxnSpPr>
            <a:cxnSpLocks/>
          </p:cNvCxnSpPr>
          <p:nvPr/>
        </p:nvCxnSpPr>
        <p:spPr bwMode="gray">
          <a:xfrm>
            <a:off x="5388966" y="5324015"/>
            <a:ext cx="1391483" cy="0"/>
          </a:xfrm>
          <a:prstGeom prst="straightConnector1">
            <a:avLst/>
          </a:prstGeom>
          <a:ln w="19050">
            <a:solidFill>
              <a:srgbClr val="8BC9A0"/>
            </a:solidFill>
            <a:prstDash val="dash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xmlns="" id="{AAA776E5-12E0-48F5-AAF0-30830EF33689}"/>
              </a:ext>
            </a:extLst>
          </p:cNvPr>
          <p:cNvSpPr txBox="1"/>
          <p:nvPr/>
        </p:nvSpPr>
        <p:spPr bwMode="gray">
          <a:xfrm rot="20762972">
            <a:off x="2713449" y="4630749"/>
            <a:ext cx="815678" cy="307777"/>
          </a:xfrm>
          <a:prstGeom prst="rect">
            <a:avLst/>
          </a:prstGeom>
          <a:noFill/>
        </p:spPr>
        <p:txBody>
          <a:bodyPr wrap="square" rtlCol="0">
            <a:noAutofit/>
          </a:bodyPr>
          <a:lstStyle/>
          <a:p>
            <a:pPr algn="ctr" fontAlgn="ctr"/>
            <a:r>
              <a:rPr lang="en-US" sz="1200" dirty="0">
                <a:latin typeface="Huawei Sans" panose="020C0503030203020204" pitchFamily="34" charset="0"/>
              </a:rPr>
              <a:t>PIM</a:t>
            </a:r>
          </a:p>
        </p:txBody>
      </p:sp>
      <p:pic>
        <p:nvPicPr>
          <p:cNvPr id="57" name="图片 38" descr="PC.png">
            <a:extLst>
              <a:ext uri="{FF2B5EF4-FFF2-40B4-BE49-F238E27FC236}">
                <a16:creationId xmlns:a16="http://schemas.microsoft.com/office/drawing/2014/main" xmlns="" id="{067ADCF8-9CC1-4619-B8BD-28DAE6629F66}"/>
              </a:ext>
            </a:extLst>
          </p:cNvPr>
          <p:cNvPicPr>
            <a:picLocks noChangeAspect="1"/>
          </p:cNvPicPr>
          <p:nvPr/>
        </p:nvPicPr>
        <p:blipFill>
          <a:blip r:embed="rId5" cstate="print"/>
          <a:stretch>
            <a:fillRect/>
          </a:stretch>
        </p:blipFill>
        <p:spPr bwMode="gray">
          <a:xfrm>
            <a:off x="10953921" y="5202829"/>
            <a:ext cx="544104" cy="385259"/>
          </a:xfrm>
          <a:prstGeom prst="rect">
            <a:avLst/>
          </a:prstGeom>
        </p:spPr>
      </p:pic>
      <p:pic>
        <p:nvPicPr>
          <p:cNvPr id="58" name="图片 38" descr="PC.png">
            <a:extLst>
              <a:ext uri="{FF2B5EF4-FFF2-40B4-BE49-F238E27FC236}">
                <a16:creationId xmlns:a16="http://schemas.microsoft.com/office/drawing/2014/main" xmlns="" id="{E9130A3C-0937-4ED9-854F-C07237EE409A}"/>
              </a:ext>
            </a:extLst>
          </p:cNvPr>
          <p:cNvPicPr>
            <a:picLocks noChangeAspect="1"/>
          </p:cNvPicPr>
          <p:nvPr/>
        </p:nvPicPr>
        <p:blipFill>
          <a:blip r:embed="rId5" cstate="print"/>
          <a:stretch>
            <a:fillRect/>
          </a:stretch>
        </p:blipFill>
        <p:spPr bwMode="gray">
          <a:xfrm>
            <a:off x="4061332" y="3677767"/>
            <a:ext cx="544104" cy="385259"/>
          </a:xfrm>
          <a:prstGeom prst="rect">
            <a:avLst/>
          </a:prstGeom>
        </p:spPr>
      </p:pic>
      <p:cxnSp>
        <p:nvCxnSpPr>
          <p:cNvPr id="59" name="直接连接符 12">
            <a:extLst>
              <a:ext uri="{FF2B5EF4-FFF2-40B4-BE49-F238E27FC236}">
                <a16:creationId xmlns:a16="http://schemas.microsoft.com/office/drawing/2014/main" xmlns="" id="{B19404E4-C51E-4397-9DD3-B5CB410B59F8}"/>
              </a:ext>
            </a:extLst>
          </p:cNvPr>
          <p:cNvCxnSpPr>
            <a:cxnSpLocks/>
            <a:stCxn id="8" idx="0"/>
            <a:endCxn id="58" idx="2"/>
          </p:cNvCxnSpPr>
          <p:nvPr/>
        </p:nvCxnSpPr>
        <p:spPr bwMode="gray">
          <a:xfrm flipH="1" flipV="1">
            <a:off x="4333384" y="4063026"/>
            <a:ext cx="1" cy="43749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2" name="直接连接符 12">
            <a:extLst>
              <a:ext uri="{FF2B5EF4-FFF2-40B4-BE49-F238E27FC236}">
                <a16:creationId xmlns:a16="http://schemas.microsoft.com/office/drawing/2014/main" xmlns="" id="{A1F49F5F-42BF-40C4-AFB0-F35729B76BEC}"/>
              </a:ext>
            </a:extLst>
          </p:cNvPr>
          <p:cNvCxnSpPr>
            <a:cxnSpLocks/>
            <a:stCxn id="11" idx="3"/>
            <a:endCxn id="57" idx="1"/>
          </p:cNvCxnSpPr>
          <p:nvPr/>
        </p:nvCxnSpPr>
        <p:spPr bwMode="gray">
          <a:xfrm flipV="1">
            <a:off x="10414664" y="5395459"/>
            <a:ext cx="539257" cy="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66" name="TextBox 65">
            <a:extLst>
              <a:ext uri="{FF2B5EF4-FFF2-40B4-BE49-F238E27FC236}">
                <a16:creationId xmlns:a16="http://schemas.microsoft.com/office/drawing/2014/main" xmlns="" id="{E7D233F4-89D2-423A-ABC7-D80E84E22ABD}"/>
              </a:ext>
            </a:extLst>
          </p:cNvPr>
          <p:cNvSpPr txBox="1"/>
          <p:nvPr/>
        </p:nvSpPr>
        <p:spPr bwMode="gray">
          <a:xfrm>
            <a:off x="4396884" y="4144527"/>
            <a:ext cx="631789" cy="307777"/>
          </a:xfrm>
          <a:prstGeom prst="rect">
            <a:avLst/>
          </a:prstGeom>
          <a:noFill/>
        </p:spPr>
        <p:txBody>
          <a:bodyPr wrap="square" rtlCol="0">
            <a:noAutofit/>
          </a:bodyPr>
          <a:lstStyle/>
          <a:p>
            <a:pPr algn="ctr" fontAlgn="ctr"/>
            <a:r>
              <a:rPr lang="en-US" sz="1200" dirty="0">
                <a:latin typeface="Huawei Sans" panose="020C0503030203020204" pitchFamily="34" charset="0"/>
              </a:rPr>
              <a:t>IGMP</a:t>
            </a:r>
          </a:p>
        </p:txBody>
      </p:sp>
      <p:cxnSp>
        <p:nvCxnSpPr>
          <p:cNvPr id="67" name="Straight Arrow Connector 66">
            <a:extLst>
              <a:ext uri="{FF2B5EF4-FFF2-40B4-BE49-F238E27FC236}">
                <a16:creationId xmlns:a16="http://schemas.microsoft.com/office/drawing/2014/main" xmlns="" id="{F0471058-29EB-4C75-A15E-2DB7FBDE76FF}"/>
              </a:ext>
            </a:extLst>
          </p:cNvPr>
          <p:cNvCxnSpPr>
            <a:cxnSpLocks/>
          </p:cNvCxnSpPr>
          <p:nvPr/>
        </p:nvCxnSpPr>
        <p:spPr bwMode="gray">
          <a:xfrm>
            <a:off x="4396884" y="4063026"/>
            <a:ext cx="1" cy="437490"/>
          </a:xfrm>
          <a:prstGeom prst="straightConnector1">
            <a:avLst/>
          </a:prstGeom>
          <a:ln w="19050">
            <a:solidFill>
              <a:srgbClr val="FFD17D"/>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xmlns="" id="{B5F35D73-831B-40AE-B065-C1336BD101A0}"/>
              </a:ext>
            </a:extLst>
          </p:cNvPr>
          <p:cNvCxnSpPr>
            <a:cxnSpLocks/>
          </p:cNvCxnSpPr>
          <p:nvPr/>
        </p:nvCxnSpPr>
        <p:spPr bwMode="gray">
          <a:xfrm flipH="1">
            <a:off x="10414664" y="5328784"/>
            <a:ext cx="539257" cy="1"/>
          </a:xfrm>
          <a:prstGeom prst="straightConnector1">
            <a:avLst/>
          </a:prstGeom>
          <a:ln w="19050">
            <a:solidFill>
              <a:srgbClr val="FFD17D"/>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73" name="TextBox 72">
            <a:extLst>
              <a:ext uri="{FF2B5EF4-FFF2-40B4-BE49-F238E27FC236}">
                <a16:creationId xmlns:a16="http://schemas.microsoft.com/office/drawing/2014/main" xmlns="" id="{2470BA71-E2C1-48C0-B5D1-78F87E26A700}"/>
              </a:ext>
            </a:extLst>
          </p:cNvPr>
          <p:cNvSpPr txBox="1"/>
          <p:nvPr/>
        </p:nvSpPr>
        <p:spPr bwMode="gray">
          <a:xfrm>
            <a:off x="10352996" y="5038733"/>
            <a:ext cx="631789" cy="307777"/>
          </a:xfrm>
          <a:prstGeom prst="rect">
            <a:avLst/>
          </a:prstGeom>
          <a:noFill/>
        </p:spPr>
        <p:txBody>
          <a:bodyPr wrap="square" rtlCol="0">
            <a:noAutofit/>
          </a:bodyPr>
          <a:lstStyle/>
          <a:p>
            <a:pPr algn="ctr" fontAlgn="ctr"/>
            <a:r>
              <a:rPr lang="en-US" sz="1200" dirty="0">
                <a:latin typeface="Huawei Sans" panose="020C0503030203020204" pitchFamily="34" charset="0"/>
              </a:rPr>
              <a:t>IGMP</a:t>
            </a:r>
          </a:p>
        </p:txBody>
      </p:sp>
      <p:sp>
        <p:nvSpPr>
          <p:cNvPr id="74" name="TextBox 73">
            <a:extLst>
              <a:ext uri="{FF2B5EF4-FFF2-40B4-BE49-F238E27FC236}">
                <a16:creationId xmlns:a16="http://schemas.microsoft.com/office/drawing/2014/main" xmlns="" id="{4364FA0A-8FE9-4E5F-8A53-85188B6B8EAA}"/>
              </a:ext>
            </a:extLst>
          </p:cNvPr>
          <p:cNvSpPr txBox="1"/>
          <p:nvPr/>
        </p:nvSpPr>
        <p:spPr bwMode="gray">
          <a:xfrm>
            <a:off x="5672523" y="5016238"/>
            <a:ext cx="815678" cy="307777"/>
          </a:xfrm>
          <a:prstGeom prst="rect">
            <a:avLst/>
          </a:prstGeom>
          <a:noFill/>
        </p:spPr>
        <p:txBody>
          <a:bodyPr wrap="square" rtlCol="0">
            <a:noAutofit/>
          </a:bodyPr>
          <a:lstStyle/>
          <a:p>
            <a:pPr algn="ctr" fontAlgn="ctr"/>
            <a:r>
              <a:rPr lang="en-US" sz="1200" dirty="0">
                <a:latin typeface="Huawei Sans" panose="020C0503030203020204" pitchFamily="34" charset="0"/>
              </a:rPr>
              <a:t>MSDP</a:t>
            </a:r>
          </a:p>
        </p:txBody>
      </p:sp>
      <p:sp>
        <p:nvSpPr>
          <p:cNvPr id="75" name="TextBox 74">
            <a:extLst>
              <a:ext uri="{FF2B5EF4-FFF2-40B4-BE49-F238E27FC236}">
                <a16:creationId xmlns:a16="http://schemas.microsoft.com/office/drawing/2014/main" xmlns="" id="{F6F781B8-EB0E-4E47-A6C4-C91C7991B708}"/>
              </a:ext>
            </a:extLst>
          </p:cNvPr>
          <p:cNvSpPr txBox="1"/>
          <p:nvPr/>
        </p:nvSpPr>
        <p:spPr bwMode="gray">
          <a:xfrm rot="727095">
            <a:off x="2130503" y="5677230"/>
            <a:ext cx="815678" cy="307777"/>
          </a:xfrm>
          <a:prstGeom prst="rect">
            <a:avLst/>
          </a:prstGeom>
          <a:noFill/>
        </p:spPr>
        <p:txBody>
          <a:bodyPr wrap="square" rtlCol="0">
            <a:noAutofit/>
          </a:bodyPr>
          <a:lstStyle/>
          <a:p>
            <a:pPr algn="ctr" fontAlgn="ctr"/>
            <a:r>
              <a:rPr lang="en-US" sz="1200" dirty="0">
                <a:latin typeface="Huawei Sans" panose="020C0503030203020204" pitchFamily="34" charset="0"/>
              </a:rPr>
              <a:t>PIM</a:t>
            </a:r>
          </a:p>
        </p:txBody>
      </p:sp>
      <p:sp>
        <p:nvSpPr>
          <p:cNvPr id="76" name="TextBox 75">
            <a:extLst>
              <a:ext uri="{FF2B5EF4-FFF2-40B4-BE49-F238E27FC236}">
                <a16:creationId xmlns:a16="http://schemas.microsoft.com/office/drawing/2014/main" xmlns="" id="{670AADFD-4C12-46AB-A3FD-C395DB6E9EA4}"/>
              </a:ext>
            </a:extLst>
          </p:cNvPr>
          <p:cNvSpPr txBox="1"/>
          <p:nvPr/>
        </p:nvSpPr>
        <p:spPr bwMode="gray">
          <a:xfrm rot="21056520">
            <a:off x="4003424" y="5686325"/>
            <a:ext cx="815678" cy="307777"/>
          </a:xfrm>
          <a:prstGeom prst="rect">
            <a:avLst/>
          </a:prstGeom>
          <a:noFill/>
        </p:spPr>
        <p:txBody>
          <a:bodyPr wrap="square" rtlCol="0">
            <a:noAutofit/>
          </a:bodyPr>
          <a:lstStyle/>
          <a:p>
            <a:pPr algn="ctr" fontAlgn="ctr"/>
            <a:r>
              <a:rPr lang="en-US" sz="1200" dirty="0">
                <a:latin typeface="Huawei Sans" panose="020C0503030203020204" pitchFamily="34" charset="0"/>
              </a:rPr>
              <a:t>PIM</a:t>
            </a:r>
          </a:p>
        </p:txBody>
      </p:sp>
      <p:sp>
        <p:nvSpPr>
          <p:cNvPr id="77" name="TextBox 76">
            <a:extLst>
              <a:ext uri="{FF2B5EF4-FFF2-40B4-BE49-F238E27FC236}">
                <a16:creationId xmlns:a16="http://schemas.microsoft.com/office/drawing/2014/main" xmlns="" id="{D1B407B0-03E3-4C58-88E4-9ED338D900F4}"/>
              </a:ext>
            </a:extLst>
          </p:cNvPr>
          <p:cNvSpPr txBox="1"/>
          <p:nvPr/>
        </p:nvSpPr>
        <p:spPr bwMode="gray">
          <a:xfrm rot="583881">
            <a:off x="7330867" y="5684897"/>
            <a:ext cx="815678" cy="307777"/>
          </a:xfrm>
          <a:prstGeom prst="rect">
            <a:avLst/>
          </a:prstGeom>
          <a:noFill/>
        </p:spPr>
        <p:txBody>
          <a:bodyPr wrap="square" rtlCol="0">
            <a:noAutofit/>
          </a:bodyPr>
          <a:lstStyle/>
          <a:p>
            <a:pPr algn="ctr" fontAlgn="ctr"/>
            <a:r>
              <a:rPr lang="en-US" sz="1200" dirty="0">
                <a:latin typeface="Huawei Sans" panose="020C0503030203020204" pitchFamily="34" charset="0"/>
              </a:rPr>
              <a:t>PIM</a:t>
            </a:r>
          </a:p>
        </p:txBody>
      </p:sp>
      <p:sp>
        <p:nvSpPr>
          <p:cNvPr id="78" name="TextBox 77">
            <a:extLst>
              <a:ext uri="{FF2B5EF4-FFF2-40B4-BE49-F238E27FC236}">
                <a16:creationId xmlns:a16="http://schemas.microsoft.com/office/drawing/2014/main" xmlns="" id="{CA9989F6-FCA5-4A50-B277-8AAD728352DC}"/>
              </a:ext>
            </a:extLst>
          </p:cNvPr>
          <p:cNvSpPr txBox="1"/>
          <p:nvPr/>
        </p:nvSpPr>
        <p:spPr bwMode="gray">
          <a:xfrm rot="823741">
            <a:off x="8606649" y="4642060"/>
            <a:ext cx="815678" cy="307777"/>
          </a:xfrm>
          <a:prstGeom prst="rect">
            <a:avLst/>
          </a:prstGeom>
          <a:noFill/>
        </p:spPr>
        <p:txBody>
          <a:bodyPr wrap="square" rtlCol="0">
            <a:noAutofit/>
          </a:bodyPr>
          <a:lstStyle/>
          <a:p>
            <a:pPr algn="ctr" fontAlgn="ctr"/>
            <a:r>
              <a:rPr lang="en-US" sz="1200" dirty="0">
                <a:latin typeface="Huawei Sans" panose="020C0503030203020204" pitchFamily="34" charset="0"/>
              </a:rPr>
              <a:t>PIM</a:t>
            </a:r>
          </a:p>
        </p:txBody>
      </p:sp>
      <p:sp>
        <p:nvSpPr>
          <p:cNvPr id="79" name="TextBox 78">
            <a:extLst>
              <a:ext uri="{FF2B5EF4-FFF2-40B4-BE49-F238E27FC236}">
                <a16:creationId xmlns:a16="http://schemas.microsoft.com/office/drawing/2014/main" xmlns="" id="{8870E386-B91A-4F89-83BF-77E2BF9628B5}"/>
              </a:ext>
            </a:extLst>
          </p:cNvPr>
          <p:cNvSpPr txBox="1"/>
          <p:nvPr/>
        </p:nvSpPr>
        <p:spPr bwMode="gray">
          <a:xfrm rot="20889938">
            <a:off x="9218748" y="5675410"/>
            <a:ext cx="815678" cy="307777"/>
          </a:xfrm>
          <a:prstGeom prst="rect">
            <a:avLst/>
          </a:prstGeom>
          <a:noFill/>
        </p:spPr>
        <p:txBody>
          <a:bodyPr wrap="square" rtlCol="0">
            <a:noAutofit/>
          </a:bodyPr>
          <a:lstStyle/>
          <a:p>
            <a:pPr algn="ctr" fontAlgn="ctr"/>
            <a:r>
              <a:rPr lang="en-US" sz="1200" dirty="0">
                <a:latin typeface="Huawei Sans" panose="020C0503030203020204" pitchFamily="34" charset="0"/>
              </a:rPr>
              <a:t>PIM</a:t>
            </a:r>
          </a:p>
        </p:txBody>
      </p:sp>
      <p:sp>
        <p:nvSpPr>
          <p:cNvPr id="80" name="TextBox 79">
            <a:extLst>
              <a:ext uri="{FF2B5EF4-FFF2-40B4-BE49-F238E27FC236}">
                <a16:creationId xmlns:a16="http://schemas.microsoft.com/office/drawing/2014/main" xmlns="" id="{83C6ADA5-82B9-4D8B-8C59-8EACAD92783D}"/>
              </a:ext>
            </a:extLst>
          </p:cNvPr>
          <p:cNvSpPr txBox="1"/>
          <p:nvPr/>
        </p:nvSpPr>
        <p:spPr bwMode="gray">
          <a:xfrm>
            <a:off x="465794" y="5582360"/>
            <a:ext cx="920886" cy="738664"/>
          </a:xfrm>
          <a:prstGeom prst="rect">
            <a:avLst/>
          </a:prstGeom>
          <a:noFill/>
        </p:spPr>
        <p:txBody>
          <a:bodyPr wrap="square" rtlCol="0">
            <a:noAutofit/>
          </a:bodyPr>
          <a:lstStyle/>
          <a:p>
            <a:pPr algn="ctr" fontAlgn="ctr"/>
            <a:r>
              <a:rPr lang="en-US" sz="1200" dirty="0">
                <a:latin typeface="Huawei Sans" panose="020C0503030203020204" pitchFamily="34" charset="0"/>
              </a:rPr>
              <a:t>Multicast source</a:t>
            </a:r>
          </a:p>
        </p:txBody>
      </p:sp>
      <p:sp>
        <p:nvSpPr>
          <p:cNvPr id="81" name="TextBox 80">
            <a:extLst>
              <a:ext uri="{FF2B5EF4-FFF2-40B4-BE49-F238E27FC236}">
                <a16:creationId xmlns:a16="http://schemas.microsoft.com/office/drawing/2014/main" xmlns="" id="{E2D53FB0-8CBC-4921-B0C1-B31AC6919F94}"/>
              </a:ext>
            </a:extLst>
          </p:cNvPr>
          <p:cNvSpPr txBox="1"/>
          <p:nvPr/>
        </p:nvSpPr>
        <p:spPr bwMode="gray">
          <a:xfrm>
            <a:off x="4517839" y="3676415"/>
            <a:ext cx="1430931" cy="738664"/>
          </a:xfrm>
          <a:prstGeom prst="rect">
            <a:avLst/>
          </a:prstGeom>
          <a:noFill/>
        </p:spPr>
        <p:txBody>
          <a:bodyPr wrap="square" rtlCol="0">
            <a:noAutofit/>
          </a:bodyPr>
          <a:lstStyle/>
          <a:p>
            <a:pPr algn="ctr" fontAlgn="ctr"/>
            <a:r>
              <a:rPr lang="en-US" sz="1200" dirty="0">
                <a:latin typeface="Huawei Sans" panose="020C0503030203020204" pitchFamily="34" charset="0"/>
              </a:rPr>
              <a:t>Multicast group member</a:t>
            </a:r>
          </a:p>
        </p:txBody>
      </p:sp>
      <p:sp>
        <p:nvSpPr>
          <p:cNvPr id="82" name="TextBox 81">
            <a:extLst>
              <a:ext uri="{FF2B5EF4-FFF2-40B4-BE49-F238E27FC236}">
                <a16:creationId xmlns:a16="http://schemas.microsoft.com/office/drawing/2014/main" xmlns="" id="{1CC23CFE-E954-4B79-9603-AA3097E03E07}"/>
              </a:ext>
            </a:extLst>
          </p:cNvPr>
          <p:cNvSpPr txBox="1"/>
          <p:nvPr/>
        </p:nvSpPr>
        <p:spPr bwMode="gray">
          <a:xfrm>
            <a:off x="10569000" y="5565405"/>
            <a:ext cx="1430931" cy="738664"/>
          </a:xfrm>
          <a:prstGeom prst="rect">
            <a:avLst/>
          </a:prstGeom>
          <a:noFill/>
        </p:spPr>
        <p:txBody>
          <a:bodyPr wrap="square" rtlCol="0">
            <a:noAutofit/>
          </a:bodyPr>
          <a:lstStyle/>
          <a:p>
            <a:pPr algn="ctr" fontAlgn="ctr"/>
            <a:r>
              <a:rPr lang="en-US" sz="1200" dirty="0">
                <a:latin typeface="Huawei Sans" panose="020C0503030203020204" pitchFamily="34" charset="0"/>
              </a:rPr>
              <a:t>Multicast group member</a:t>
            </a:r>
          </a:p>
        </p:txBody>
      </p:sp>
      <p:cxnSp>
        <p:nvCxnSpPr>
          <p:cNvPr id="42" name="Straight Arrow Connector 41">
            <a:extLst>
              <a:ext uri="{FF2B5EF4-FFF2-40B4-BE49-F238E27FC236}">
                <a16:creationId xmlns:a16="http://schemas.microsoft.com/office/drawing/2014/main" xmlns="" id="{5EBC0491-EF84-47B8-9622-DD7012CD25D9}"/>
              </a:ext>
            </a:extLst>
          </p:cNvPr>
          <p:cNvCxnSpPr>
            <a:cxnSpLocks/>
          </p:cNvCxnSpPr>
          <p:nvPr/>
        </p:nvCxnSpPr>
        <p:spPr bwMode="gray">
          <a:xfrm>
            <a:off x="5400258" y="5476415"/>
            <a:ext cx="1391483" cy="0"/>
          </a:xfrm>
          <a:prstGeom prst="straightConnector1">
            <a:avLst/>
          </a:prstGeom>
          <a:ln w="19050">
            <a:solidFill>
              <a:srgbClr val="EC706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xmlns="" id="{959BFB6C-BC74-4CF8-8004-A868EAAB4364}"/>
              </a:ext>
            </a:extLst>
          </p:cNvPr>
          <p:cNvSpPr txBox="1"/>
          <p:nvPr/>
        </p:nvSpPr>
        <p:spPr bwMode="gray">
          <a:xfrm>
            <a:off x="5682567" y="5481119"/>
            <a:ext cx="815678" cy="307777"/>
          </a:xfrm>
          <a:prstGeom prst="rect">
            <a:avLst/>
          </a:prstGeom>
          <a:noFill/>
        </p:spPr>
        <p:txBody>
          <a:bodyPr wrap="square" rtlCol="0">
            <a:noAutofit/>
          </a:bodyPr>
          <a:lstStyle/>
          <a:p>
            <a:pPr algn="ctr" fontAlgn="ctr"/>
            <a:r>
              <a:rPr lang="en-US" sz="1200" dirty="0">
                <a:latin typeface="Huawei Sans" panose="020C0503030203020204" pitchFamily="34" charset="0"/>
              </a:rPr>
              <a:t>MBGP</a:t>
            </a:r>
          </a:p>
        </p:txBody>
      </p:sp>
    </p:spTree>
    <p:extLst>
      <p:ext uri="{BB962C8B-B14F-4D97-AF65-F5344CB8AC3E}">
        <p14:creationId xmlns:p14="http://schemas.microsoft.com/office/powerpoint/2010/main" val="308532188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wrap="square">
            <a:noAutofit/>
          </a:bodyPr>
          <a:lstStyle/>
          <a:p>
            <a:r>
              <a:rPr lang="en-US" dirty="0">
                <a:latin typeface="Huawei Sans" panose="020C0503030203020204" pitchFamily="34" charset="0"/>
              </a:rPr>
              <a:t>(Single) What is the range of IPv4 multicast addresses?</a:t>
            </a:r>
          </a:p>
          <a:p>
            <a:pPr marL="744376" lvl="1" indent="-342900">
              <a:buAutoNum type="alphaUcPeriod"/>
            </a:pPr>
            <a:r>
              <a:rPr lang="en-US" dirty="0">
                <a:latin typeface="Huawei Sans" panose="020C0503030203020204" pitchFamily="34" charset="0"/>
              </a:rPr>
              <a:t>192.168.0.0–192.168.255.255</a:t>
            </a:r>
          </a:p>
          <a:p>
            <a:pPr marL="744376" lvl="1" indent="-342900">
              <a:buAutoNum type="alphaUcPeriod"/>
            </a:pPr>
            <a:r>
              <a:rPr lang="en-US" dirty="0">
                <a:latin typeface="Huawei Sans" panose="020C0503030203020204" pitchFamily="34" charset="0"/>
              </a:rPr>
              <a:t>172.21.0.0–172.21.255.255</a:t>
            </a:r>
          </a:p>
          <a:p>
            <a:pPr marL="744376" lvl="1" indent="-342900">
              <a:buAutoNum type="alphaUcPeriod"/>
            </a:pPr>
            <a:r>
              <a:rPr lang="en-US" dirty="0">
                <a:latin typeface="Huawei Sans" panose="020C0503030203020204" pitchFamily="34" charset="0"/>
              </a:rPr>
              <a:t>224.0.0.0–239.255.255.255</a:t>
            </a:r>
          </a:p>
          <a:p>
            <a:pPr marL="744376" lvl="1" indent="-342900">
              <a:buAutoNum type="alphaUcPeriod"/>
            </a:pPr>
            <a:r>
              <a:rPr lang="en-US" dirty="0">
                <a:latin typeface="Huawei Sans" panose="020C0503030203020204" pitchFamily="34" charset="0"/>
              </a:rPr>
              <a:t>240.0.0.0–255.255.255.255</a:t>
            </a:r>
          </a:p>
          <a:p>
            <a:r>
              <a:rPr lang="en-US" dirty="0">
                <a:latin typeface="Huawei Sans" panose="020C0503030203020204" pitchFamily="34" charset="0"/>
              </a:rPr>
              <a:t>(Multiple) Which of the following statements about the functions of RPF are true?</a:t>
            </a:r>
          </a:p>
          <a:p>
            <a:pPr lvl="1">
              <a:buFont typeface="+mj-lt"/>
              <a:buAutoNum type="alphaUcPeriod"/>
            </a:pPr>
            <a:r>
              <a:rPr lang="en-US" dirty="0">
                <a:latin typeface="Huawei Sans" panose="020C0503030203020204" pitchFamily="34" charset="0"/>
              </a:rPr>
              <a:t> It prevents duplicate multicast packets.</a:t>
            </a:r>
          </a:p>
          <a:p>
            <a:pPr lvl="1">
              <a:buFont typeface="+mj-lt"/>
              <a:buAutoNum type="alphaUcPeriod"/>
            </a:pPr>
            <a:r>
              <a:rPr lang="en-US" dirty="0">
                <a:latin typeface="Huawei Sans" panose="020C0503030203020204" pitchFamily="34" charset="0"/>
              </a:rPr>
              <a:t> It accelerates multicast traffic forwarding.</a:t>
            </a:r>
          </a:p>
          <a:p>
            <a:pPr lvl="1">
              <a:buFont typeface="+mj-lt"/>
              <a:buAutoNum type="alphaUcPeriod"/>
            </a:pPr>
            <a:r>
              <a:rPr lang="en-US" dirty="0">
                <a:latin typeface="Huawei Sans" panose="020C0503030203020204" pitchFamily="34" charset="0"/>
              </a:rPr>
              <a:t> It prevents loops.</a:t>
            </a:r>
          </a:p>
          <a:p>
            <a:endParaRPr lang="en-US" altLang="zh-CN" dirty="0">
              <a:latin typeface="Huawei Sans" panose="020C0503030203020204" pitchFamily="34" charset="0"/>
            </a:endParaRPr>
          </a:p>
          <a:p>
            <a:pPr marL="0" indent="0">
              <a:buNone/>
            </a:pPr>
            <a:endParaRPr lang="en-US" altLang="zh-CN" dirty="0">
              <a:latin typeface="Huawei Sans" panose="020C0503030203020204" pitchFamily="34" charset="0"/>
            </a:endParaRPr>
          </a:p>
        </p:txBody>
      </p:sp>
    </p:spTree>
    <p:extLst>
      <p:ext uri="{BB962C8B-B14F-4D97-AF65-F5344CB8AC3E}">
        <p14:creationId xmlns:p14="http://schemas.microsoft.com/office/powerpoint/2010/main" val="139037024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type="body" sz="quarter" idx="11"/>
          </p:nvPr>
        </p:nvSpPr>
        <p:spPr bwMode="gray"/>
        <p:txBody>
          <a:bodyPr wrap="square">
            <a:noAutofit/>
          </a:bodyPr>
          <a:lstStyle/>
          <a:p>
            <a:r>
              <a:rPr lang="en-US" sz="2000" dirty="0">
                <a:latin typeface="Huawei Sans" panose="020C0503030203020204" pitchFamily="34" charset="0"/>
              </a:rPr>
              <a:t>Multicast is mainly used to solve the following problems when P2MP traffic is carried in unicast or broadcast mode:</a:t>
            </a:r>
          </a:p>
          <a:p>
            <a:pPr lvl="1"/>
            <a:r>
              <a:rPr lang="en-US" sz="1800" dirty="0">
                <a:latin typeface="Huawei Sans" panose="020C0503030203020204" pitchFamily="34" charset="0"/>
              </a:rPr>
              <a:t>When P2MP traffic is carried in unicast mode, with the increase of P2MP service terminals, the bandwidth consumption or the pressure on the source server may be too high.</a:t>
            </a:r>
          </a:p>
          <a:p>
            <a:pPr lvl="1"/>
            <a:r>
              <a:rPr lang="en-US" sz="1800" dirty="0">
                <a:latin typeface="Huawei Sans" panose="020C0503030203020204" pitchFamily="34" charset="0"/>
              </a:rPr>
              <a:t>When P2MP traffic is carried in broadcast mode, although the problems accompanying P2MP traffic transmission in unicast mode do not occur, the security is low.</a:t>
            </a:r>
          </a:p>
          <a:p>
            <a:r>
              <a:rPr lang="en-US" sz="2000" dirty="0">
                <a:latin typeface="Huawei Sans" panose="020C0503030203020204" pitchFamily="34" charset="0"/>
              </a:rPr>
              <a:t>A multicast network consists of three parts: source end network, multicast forwarding network, and receiver end network.</a:t>
            </a:r>
          </a:p>
          <a:p>
            <a:pPr lvl="1"/>
            <a:r>
              <a:rPr lang="en-US" sz="1800" dirty="0">
                <a:latin typeface="Huawei Sans" panose="020C0503030203020204" pitchFamily="34" charset="0"/>
              </a:rPr>
              <a:t>The multicast forwarding network is responsible for forwarding multicast data between multicast routers, but problems such as loops, sub-optimal paths, and duplicate packets may occur. These problems can be partially or completely solved through the RPF check.</a:t>
            </a:r>
          </a:p>
        </p:txBody>
      </p:sp>
    </p:spTree>
    <p:extLst>
      <p:ext uri="{BB962C8B-B14F-4D97-AF65-F5344CB8AC3E}">
        <p14:creationId xmlns:p14="http://schemas.microsoft.com/office/powerpoint/2010/main" val="14238715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32841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bwMode="gray"/>
        <p:txBody>
          <a:bodyPr wrap="square">
            <a:noAutofit/>
          </a:bodyPr>
          <a:lstStyle/>
          <a:p>
            <a:pPr>
              <a:lnSpc>
                <a:spcPct val="100000"/>
              </a:lnSpc>
            </a:pPr>
            <a:r>
              <a:rPr lang="en-US" sz="2000" dirty="0">
                <a:latin typeface="Huawei Sans" panose="020C0503030203020204" pitchFamily="34" charset="0"/>
              </a:rPr>
              <a:t>There are various services on the network. Generally, services can be classified into the following types based on the traffic model:</a:t>
            </a:r>
          </a:p>
          <a:p>
            <a:pPr lvl="1">
              <a:lnSpc>
                <a:spcPct val="100000"/>
              </a:lnSpc>
            </a:pPr>
            <a:r>
              <a:rPr lang="en-US" sz="1800" dirty="0">
                <a:latin typeface="Huawei Sans" panose="020C0503030203020204" pitchFamily="34" charset="0"/>
              </a:rPr>
              <a:t>Point-to-point (P2P) services, such as File Transfer Protocol (FTP) </a:t>
            </a:r>
            <a:r>
              <a:rPr lang="en-US" sz="1800">
                <a:latin typeface="Huawei Sans" panose="020C0503030203020204" pitchFamily="34" charset="0"/>
              </a:rPr>
              <a:t>and web </a:t>
            </a:r>
            <a:r>
              <a:rPr lang="en-US" sz="1800" dirty="0">
                <a:latin typeface="Huawei Sans" panose="020C0503030203020204" pitchFamily="34" charset="0"/>
              </a:rPr>
              <a:t>services. The key characteristic of P2P services is that different users have different requirements for them. For example, user A needs to download document A, whereas user B needs to download document B. This type of service is usually carried in unicast mode, and the server sends different P2P data flows to different users.</a:t>
            </a:r>
          </a:p>
          <a:p>
            <a:pPr lvl="1">
              <a:lnSpc>
                <a:spcPct val="100000"/>
              </a:lnSpc>
            </a:pPr>
            <a:r>
              <a:rPr lang="en-US" sz="1800" dirty="0">
                <a:latin typeface="Huawei Sans" panose="020C0503030203020204" pitchFamily="34" charset="0"/>
              </a:rPr>
              <a:t>Point-to-multipoint (P2MP) services, such as IPTV and video conferencing services. The key characteristic of P2MP services is that users have the same requirements for them. For example, users A, B, C, and D all need to watch video X. P2MP services can be carried in unicast, multicast, or broadcast mode. However, </a:t>
            </a:r>
            <a:r>
              <a:rPr lang="en-US" sz="1800" dirty="0">
                <a:solidFill>
                  <a:srgbClr val="EC7061"/>
                </a:solidFill>
                <a:latin typeface="Huawei Sans" panose="020C0503030203020204" pitchFamily="34" charset="0"/>
              </a:rPr>
              <a:t>using unicast or broadcast to carry P2MP services encounters problems.</a:t>
            </a:r>
          </a:p>
          <a:p>
            <a:pPr lvl="1">
              <a:lnSpc>
                <a:spcPct val="100000"/>
              </a:lnSpc>
            </a:pPr>
            <a:r>
              <a:rPr lang="en-US" sz="1800" dirty="0">
                <a:solidFill>
                  <a:srgbClr val="EC7061"/>
                </a:solidFill>
                <a:latin typeface="Huawei Sans" panose="020C0503030203020204" pitchFamily="34" charset="0"/>
              </a:rPr>
              <a:t>Multicast can prevent these problems</a:t>
            </a:r>
            <a:r>
              <a:rPr lang="en-US" sz="1800" dirty="0">
                <a:latin typeface="Huawei Sans" panose="020C0503030203020204" pitchFamily="34" charset="0"/>
              </a:rPr>
              <a:t>.</a:t>
            </a:r>
          </a:p>
          <a:p>
            <a:pPr>
              <a:lnSpc>
                <a:spcPct val="100000"/>
              </a:lnSpc>
            </a:pPr>
            <a:r>
              <a:rPr lang="en-US" sz="2000" dirty="0">
                <a:latin typeface="Huawei Sans" panose="020C0503030203020204" pitchFamily="34" charset="0"/>
              </a:rPr>
              <a:t>This course describes the advantages of using multicast to carry P2MP services, basic concepts of multicast, and the basic multicast forwarding process.</a:t>
            </a:r>
          </a:p>
        </p:txBody>
      </p:sp>
    </p:spTree>
    <p:extLst>
      <p:ext uri="{BB962C8B-B14F-4D97-AF65-F5344CB8AC3E}">
        <p14:creationId xmlns:p14="http://schemas.microsoft.com/office/powerpoint/2010/main" val="11778915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sz="quarter" idx="11"/>
          </p:nvPr>
        </p:nvSpPr>
        <p:spPr bwMode="gray"/>
        <p:txBody>
          <a:bodyPr wrap="square">
            <a:noAutofit/>
          </a:bodyPr>
          <a:lstStyle/>
          <a:p>
            <a:r>
              <a:rPr lang="en-US" dirty="0">
                <a:latin typeface="Huawei Sans" panose="020C0503030203020204" pitchFamily="34" charset="0"/>
              </a:rPr>
              <a:t>Upon completion of this course, you will be able to:</a:t>
            </a:r>
          </a:p>
          <a:p>
            <a:pPr lvl="1"/>
            <a:r>
              <a:rPr lang="en-US" dirty="0">
                <a:latin typeface="Huawei Sans" panose="020C0503030203020204" pitchFamily="34" charset="0"/>
              </a:rPr>
              <a:t>Describe the definition and address structure of multicast.</a:t>
            </a:r>
          </a:p>
          <a:p>
            <a:pPr lvl="1"/>
            <a:r>
              <a:rPr lang="en-US" dirty="0">
                <a:latin typeface="Huawei Sans" panose="020C0503030203020204" pitchFamily="34" charset="0"/>
              </a:rPr>
              <a:t>Describe multicast data </a:t>
            </a:r>
            <a:r>
              <a:rPr lang="en-US">
                <a:latin typeface="Huawei Sans" panose="020C0503030203020204" pitchFamily="34" charset="0"/>
              </a:rPr>
              <a:t>forwarding </a:t>
            </a:r>
            <a:r>
              <a:rPr lang="en-US"/>
              <a:t>implementation.</a:t>
            </a:r>
            <a:endParaRPr lang="en-US" dirty="0">
              <a:latin typeface="Huawei Sans" panose="020C0503030203020204" pitchFamily="34" charset="0"/>
            </a:endParaRPr>
          </a:p>
          <a:p>
            <a:pPr lvl="1"/>
            <a:r>
              <a:rPr lang="en-US" dirty="0">
                <a:latin typeface="Huawei Sans" panose="020C0503030203020204" pitchFamily="34" charset="0"/>
              </a:rPr>
              <a:t>Describe reverse path forwarding (RPF</a:t>
            </a:r>
            <a:r>
              <a:rPr lang="en-US">
                <a:latin typeface="Huawei Sans" panose="020C0503030203020204" pitchFamily="34" charset="0"/>
              </a:rPr>
              <a:t>) </a:t>
            </a:r>
            <a:r>
              <a:rPr lang="en-US" altLang="zh-CN"/>
              <a:t>implementation</a:t>
            </a:r>
            <a:r>
              <a:rPr lang="en-US">
                <a:latin typeface="Huawei Sans" panose="020C0503030203020204" pitchFamily="34" charset="0"/>
              </a:rPr>
              <a:t>.</a:t>
            </a:r>
            <a:endParaRPr lang="en-US" dirty="0">
              <a:latin typeface="Huawei Sans" panose="020C0503030203020204" pitchFamily="34" charset="0"/>
            </a:endParaRPr>
          </a:p>
          <a:p>
            <a:endParaRPr lang="en-US" altLang="zh-CN" dirty="0">
              <a:latin typeface="Huawei Sans" panose="020C0503030203020204" pitchFamily="34" charset="0"/>
            </a:endParaRPr>
          </a:p>
        </p:txBody>
      </p:sp>
    </p:spTree>
    <p:extLst>
      <p:ext uri="{BB962C8B-B14F-4D97-AF65-F5344CB8AC3E}">
        <p14:creationId xmlns:p14="http://schemas.microsoft.com/office/powerpoint/2010/main" val="33450898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wrap="square">
            <a:noAutofit/>
          </a:bodyPr>
          <a:lstStyle/>
          <a:p>
            <a:r>
              <a:rPr lang="en-US" b="1" dirty="0">
                <a:latin typeface="Huawei Sans" panose="020C0503030203020204" pitchFamily="34" charset="0"/>
              </a:rPr>
              <a:t>Basic Concepts of Multicast</a:t>
            </a:r>
          </a:p>
          <a:p>
            <a:r>
              <a:rPr lang="en-US" dirty="0">
                <a:solidFill>
                  <a:schemeClr val="bg1">
                    <a:lumMod val="50000"/>
                  </a:schemeClr>
                </a:solidFill>
                <a:latin typeface="Huawei Sans" panose="020C0503030203020204" pitchFamily="34" charset="0"/>
              </a:rPr>
              <a:t>Multicast Data </a:t>
            </a:r>
            <a:r>
              <a:rPr lang="en-US">
                <a:solidFill>
                  <a:schemeClr val="bg1">
                    <a:lumMod val="50000"/>
                  </a:schemeClr>
                </a:solidFill>
                <a:latin typeface="Huawei Sans" panose="020C0503030203020204" pitchFamily="34" charset="0"/>
              </a:rPr>
              <a:t>Forwarding Implementation</a:t>
            </a:r>
            <a:endParaRPr lang="en-US"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36599136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7" name="图片 20" descr="接入交换机.png">
            <a:extLst>
              <a:ext uri="{FF2B5EF4-FFF2-40B4-BE49-F238E27FC236}">
                <a16:creationId xmlns:a16="http://schemas.microsoft.com/office/drawing/2014/main" xmlns="" id="{AC9A82B9-1FD0-40D5-BB50-45B317310C2C}"/>
              </a:ext>
            </a:extLst>
          </p:cNvPr>
          <p:cNvPicPr>
            <a:picLocks noChangeAspect="1"/>
          </p:cNvPicPr>
          <p:nvPr/>
        </p:nvPicPr>
        <p:blipFill>
          <a:blip r:embed="rId3" cstate="print"/>
          <a:stretch>
            <a:fillRect/>
          </a:stretch>
        </p:blipFill>
        <p:spPr bwMode="gray">
          <a:xfrm>
            <a:off x="8898142" y="3171968"/>
            <a:ext cx="540000" cy="441818"/>
          </a:xfrm>
          <a:prstGeom prst="rect">
            <a:avLst/>
          </a:prstGeom>
        </p:spPr>
      </p:pic>
      <p:pic>
        <p:nvPicPr>
          <p:cNvPr id="188" name="图片 20" descr="接入交换机.png">
            <a:extLst>
              <a:ext uri="{FF2B5EF4-FFF2-40B4-BE49-F238E27FC236}">
                <a16:creationId xmlns:a16="http://schemas.microsoft.com/office/drawing/2014/main" xmlns="" id="{C0A98F4E-2954-4709-916D-14F2A1176F06}"/>
              </a:ext>
            </a:extLst>
          </p:cNvPr>
          <p:cNvPicPr>
            <a:picLocks noChangeAspect="1"/>
          </p:cNvPicPr>
          <p:nvPr/>
        </p:nvPicPr>
        <p:blipFill>
          <a:blip r:embed="rId3" cstate="print"/>
          <a:stretch>
            <a:fillRect/>
          </a:stretch>
        </p:blipFill>
        <p:spPr bwMode="gray">
          <a:xfrm>
            <a:off x="7807939" y="4571506"/>
            <a:ext cx="540000" cy="441818"/>
          </a:xfrm>
          <a:prstGeom prst="rect">
            <a:avLst/>
          </a:prstGeom>
        </p:spPr>
      </p:pic>
      <p:pic>
        <p:nvPicPr>
          <p:cNvPr id="189" name="图片 20" descr="接入交换机.png">
            <a:extLst>
              <a:ext uri="{FF2B5EF4-FFF2-40B4-BE49-F238E27FC236}">
                <a16:creationId xmlns:a16="http://schemas.microsoft.com/office/drawing/2014/main" xmlns="" id="{A0FD4213-582B-4990-90D8-9D6887ADE05A}"/>
              </a:ext>
            </a:extLst>
          </p:cNvPr>
          <p:cNvPicPr>
            <a:picLocks noChangeAspect="1"/>
          </p:cNvPicPr>
          <p:nvPr/>
        </p:nvPicPr>
        <p:blipFill>
          <a:blip r:embed="rId3" cstate="print"/>
          <a:stretch>
            <a:fillRect/>
          </a:stretch>
        </p:blipFill>
        <p:spPr bwMode="gray">
          <a:xfrm>
            <a:off x="8875913" y="4571739"/>
            <a:ext cx="540000" cy="441818"/>
          </a:xfrm>
          <a:prstGeom prst="rect">
            <a:avLst/>
          </a:prstGeom>
        </p:spPr>
      </p:pic>
      <p:pic>
        <p:nvPicPr>
          <p:cNvPr id="190" name="图片 20" descr="接入交换机.png">
            <a:extLst>
              <a:ext uri="{FF2B5EF4-FFF2-40B4-BE49-F238E27FC236}">
                <a16:creationId xmlns:a16="http://schemas.microsoft.com/office/drawing/2014/main" xmlns="" id="{52E77BBD-74E6-4885-A3D1-689CB232DB7B}"/>
              </a:ext>
            </a:extLst>
          </p:cNvPr>
          <p:cNvPicPr>
            <a:picLocks noChangeAspect="1"/>
          </p:cNvPicPr>
          <p:nvPr/>
        </p:nvPicPr>
        <p:blipFill>
          <a:blip r:embed="rId3" cstate="print"/>
          <a:stretch>
            <a:fillRect/>
          </a:stretch>
        </p:blipFill>
        <p:spPr bwMode="gray">
          <a:xfrm>
            <a:off x="10151419" y="4582686"/>
            <a:ext cx="540000" cy="441818"/>
          </a:xfrm>
          <a:prstGeom prst="rect">
            <a:avLst/>
          </a:prstGeom>
        </p:spPr>
      </p:pic>
      <p:sp>
        <p:nvSpPr>
          <p:cNvPr id="3" name="Text Placeholder 2">
            <a:extLst>
              <a:ext uri="{FF2B5EF4-FFF2-40B4-BE49-F238E27FC236}">
                <a16:creationId xmlns:a16="http://schemas.microsoft.com/office/drawing/2014/main" xmlns="" id="{4BC82442-5A51-4F83-8F68-A0D4B6B67CA4}"/>
              </a:ext>
            </a:extLst>
          </p:cNvPr>
          <p:cNvSpPr>
            <a:spLocks noGrp="1"/>
          </p:cNvSpPr>
          <p:nvPr>
            <p:ph type="body" sz="quarter" idx="10"/>
          </p:nvPr>
        </p:nvSpPr>
        <p:spPr bwMode="gray"/>
        <p:txBody>
          <a:bodyPr wrap="square">
            <a:noAutofit/>
          </a:bodyPr>
          <a:lstStyle/>
          <a:p>
            <a:pPr marL="0" indent="0">
              <a:lnSpc>
                <a:spcPct val="100000"/>
              </a:lnSpc>
              <a:buNone/>
            </a:pPr>
            <a:r>
              <a:rPr lang="en-US" sz="1800" dirty="0">
                <a:latin typeface="Huawei Sans" panose="020C0503030203020204" pitchFamily="34" charset="0"/>
              </a:rPr>
              <a:t>P2MP services can be carried in unicast, multicast, or broadcast mode. There are various implementation modes on the live network. However, some inherent problems occur if unicast or broadcast is used to carry P2MP services.</a:t>
            </a:r>
          </a:p>
        </p:txBody>
      </p:sp>
      <p:sp>
        <p:nvSpPr>
          <p:cNvPr id="2" name="标题 1"/>
          <p:cNvSpPr>
            <a:spLocks noGrp="1"/>
          </p:cNvSpPr>
          <p:nvPr>
            <p:ph type="title"/>
          </p:nvPr>
        </p:nvSpPr>
        <p:spPr bwMode="gray"/>
        <p:txBody>
          <a:bodyPr wrap="square">
            <a:noAutofit/>
          </a:bodyPr>
          <a:lstStyle/>
          <a:p>
            <a:r>
              <a:rPr lang="en-US" sz="3500" dirty="0">
                <a:latin typeface="Huawei Sans" panose="020C0503030203020204" pitchFamily="34" charset="0"/>
              </a:rPr>
              <a:t>Problems of Using Unicast or Broadcast to Carry P2MP Services</a:t>
            </a:r>
          </a:p>
        </p:txBody>
      </p:sp>
      <p:sp>
        <p:nvSpPr>
          <p:cNvPr id="4" name="圆角矩形 75"/>
          <p:cNvSpPr/>
          <p:nvPr/>
        </p:nvSpPr>
        <p:spPr bwMode="gray">
          <a:xfrm>
            <a:off x="6190182" y="2129365"/>
            <a:ext cx="5532980" cy="396000"/>
          </a:xfrm>
          <a:prstGeom prst="roundRect">
            <a:avLst>
              <a:gd name="adj" fmla="val 10604"/>
            </a:avLst>
          </a:prstGeom>
          <a:solidFill>
            <a:srgbClr val="00B0F0"/>
          </a:solidFill>
        </p:spPr>
        <p:txBody>
          <a:bodyPr wrap="square" rtlCol="0" anchor="ctr" anchorCtr="0">
            <a:noAutofit/>
          </a:bodyPr>
          <a:lstStyle/>
          <a:p>
            <a:pPr algn="ctr" fontAlgn="ctr">
              <a:spcBef>
                <a:spcPct val="0"/>
              </a:spcBef>
              <a:spcAft>
                <a:spcPct val="0"/>
              </a:spcAft>
            </a:pPr>
            <a:r>
              <a:rPr lang="en-US" sz="1400" b="1" dirty="0">
                <a:solidFill>
                  <a:prstClr val="white"/>
                </a:solidFill>
                <a:latin typeface="Huawei Sans" panose="020C0503030203020204" pitchFamily="34" charset="0"/>
                <a:ea typeface="方正兰亭黑简体" panose="02000000000000000000" pitchFamily="2" charset="-122"/>
              </a:rPr>
              <a:t>P2MP services carried in broadcast mode (IPTV scenario)</a:t>
            </a:r>
          </a:p>
        </p:txBody>
      </p:sp>
      <p:sp>
        <p:nvSpPr>
          <p:cNvPr id="5" name="圆角矩形 75"/>
          <p:cNvSpPr/>
          <p:nvPr/>
        </p:nvSpPr>
        <p:spPr bwMode="gray">
          <a:xfrm>
            <a:off x="446088" y="2142621"/>
            <a:ext cx="5532980" cy="396000"/>
          </a:xfrm>
          <a:prstGeom prst="roundRect">
            <a:avLst>
              <a:gd name="adj" fmla="val 10604"/>
            </a:avLst>
          </a:prstGeom>
          <a:solidFill>
            <a:srgbClr val="00B0F0"/>
          </a:solidFill>
        </p:spPr>
        <p:txBody>
          <a:bodyPr wrap="square" rtlCol="0" anchor="ctr" anchorCtr="0">
            <a:noAutofit/>
          </a:bodyPr>
          <a:lstStyle/>
          <a:p>
            <a:pPr algn="ctr" fontAlgn="ctr">
              <a:spcBef>
                <a:spcPct val="0"/>
              </a:spcBef>
              <a:spcAft>
                <a:spcPct val="0"/>
              </a:spcAft>
            </a:pPr>
            <a:r>
              <a:rPr lang="en-US" sz="1400" b="1" dirty="0">
                <a:solidFill>
                  <a:prstClr val="white"/>
                </a:solidFill>
                <a:latin typeface="Huawei Sans" panose="020C0503030203020204" pitchFamily="34" charset="0"/>
                <a:ea typeface="方正兰亭黑简体" panose="02000000000000000000" pitchFamily="2" charset="-122"/>
              </a:rPr>
              <a:t>P2MP services carried in unicast mode (IPTV scenario)</a:t>
            </a:r>
          </a:p>
        </p:txBody>
      </p:sp>
      <p:sp>
        <p:nvSpPr>
          <p:cNvPr id="6" name="圆角矩形 75"/>
          <p:cNvSpPr>
            <a:spLocks noChangeAspect="1"/>
          </p:cNvSpPr>
          <p:nvPr/>
        </p:nvSpPr>
        <p:spPr bwMode="gray">
          <a:xfrm>
            <a:off x="6190181" y="2570930"/>
            <a:ext cx="5558784" cy="381082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05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7" name="圆角矩形 75"/>
          <p:cNvSpPr/>
          <p:nvPr/>
        </p:nvSpPr>
        <p:spPr bwMode="gray">
          <a:xfrm>
            <a:off x="446088" y="2582398"/>
            <a:ext cx="5532980" cy="380067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05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p:txBody>
      </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263396" y="5398984"/>
            <a:ext cx="947802" cy="548686"/>
          </a:xfrm>
          <a:prstGeom prst="rect">
            <a:avLst/>
          </a:prstGeom>
        </p:spPr>
      </p:pic>
      <p:cxnSp>
        <p:nvCxnSpPr>
          <p:cNvPr id="13" name="直接连接符 12"/>
          <p:cNvCxnSpPr>
            <a:cxnSpLocks/>
            <a:stCxn id="38" idx="3"/>
            <a:endCxn id="25" idx="0"/>
          </p:cNvCxnSpPr>
          <p:nvPr/>
        </p:nvCxnSpPr>
        <p:spPr bwMode="gray">
          <a:xfrm>
            <a:off x="2394909" y="2853068"/>
            <a:ext cx="643138" cy="323841"/>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9" name="Picture 2" descr="G:\做的项目\公共\扁平图标切换\更新2015_01_21\oss扁平图标库2015_01_21更新-04.png"/>
          <p:cNvPicPr>
            <a:picLocks noChangeArrowheads="1"/>
          </p:cNvPicPr>
          <p:nvPr/>
        </p:nvPicPr>
        <p:blipFill>
          <a:blip r:embed="rId5" cstate="print"/>
          <a:stretch>
            <a:fillRect/>
          </a:stretch>
        </p:blipFill>
        <p:spPr bwMode="gray">
          <a:xfrm>
            <a:off x="1706014" y="4567269"/>
            <a:ext cx="528117" cy="399259"/>
          </a:xfrm>
          <a:prstGeom prst="rect">
            <a:avLst/>
          </a:prstGeom>
          <a:noFill/>
        </p:spPr>
      </p:pic>
      <p:pic>
        <p:nvPicPr>
          <p:cNvPr id="20" name="Picture 2" descr="G:\做的项目\公共\扁平图标切换\更新2015_01_21\oss扁平图标库2015_01_21更新-04.png"/>
          <p:cNvPicPr>
            <a:picLocks noChangeArrowheads="1"/>
          </p:cNvPicPr>
          <p:nvPr/>
        </p:nvPicPr>
        <p:blipFill>
          <a:blip r:embed="rId5" cstate="print"/>
          <a:stretch>
            <a:fillRect/>
          </a:stretch>
        </p:blipFill>
        <p:spPr bwMode="gray">
          <a:xfrm>
            <a:off x="2770863" y="4562313"/>
            <a:ext cx="528117" cy="399259"/>
          </a:xfrm>
          <a:prstGeom prst="rect">
            <a:avLst/>
          </a:prstGeom>
          <a:noFill/>
        </p:spPr>
      </p:pic>
      <p:pic>
        <p:nvPicPr>
          <p:cNvPr id="21" name="Picture 2" descr="G:\做的项目\公共\扁平图标切换\更新2015_01_21\oss扁平图标库2015_01_21更新-04.png"/>
          <p:cNvPicPr>
            <a:picLocks noChangeArrowheads="1"/>
          </p:cNvPicPr>
          <p:nvPr/>
        </p:nvPicPr>
        <p:blipFill>
          <a:blip r:embed="rId5" cstate="print"/>
          <a:stretch>
            <a:fillRect/>
          </a:stretch>
        </p:blipFill>
        <p:spPr bwMode="gray">
          <a:xfrm>
            <a:off x="3953284" y="4572618"/>
            <a:ext cx="528117" cy="399259"/>
          </a:xfrm>
          <a:prstGeom prst="rect">
            <a:avLst/>
          </a:prstGeom>
          <a:noFill/>
        </p:spPr>
      </p:pic>
      <p:pic>
        <p:nvPicPr>
          <p:cNvPr id="25" name="Picture 2" descr="G:\做的项目\公共\扁平图标切换\更新2015_01_21\oss扁平图标库2015_01_21更新-04.png"/>
          <p:cNvPicPr>
            <a:picLocks noChangeArrowheads="1"/>
          </p:cNvPicPr>
          <p:nvPr/>
        </p:nvPicPr>
        <p:blipFill>
          <a:blip r:embed="rId5" cstate="print"/>
          <a:stretch>
            <a:fillRect/>
          </a:stretch>
        </p:blipFill>
        <p:spPr bwMode="gray">
          <a:xfrm>
            <a:off x="2773988" y="3176909"/>
            <a:ext cx="528117" cy="399259"/>
          </a:xfrm>
          <a:prstGeom prst="rect">
            <a:avLst/>
          </a:prstGeom>
          <a:noFill/>
        </p:spPr>
      </p:pic>
      <p:sp>
        <p:nvSpPr>
          <p:cNvPr id="29" name="文本框 28"/>
          <p:cNvSpPr txBox="1"/>
          <p:nvPr/>
        </p:nvSpPr>
        <p:spPr bwMode="gray">
          <a:xfrm>
            <a:off x="1123327" y="5939319"/>
            <a:ext cx="1062933"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ea typeface="+mn-ea"/>
                <a:cs typeface="Arial" pitchFamily="34" charset="0"/>
              </a:rPr>
              <a:t>IPTV client</a:t>
            </a:r>
          </a:p>
        </p:txBody>
      </p:sp>
      <p:pic>
        <p:nvPicPr>
          <p:cNvPr id="38" name="图片 37" descr="交换机.png"/>
          <p:cNvPicPr preferRelativeResize="0">
            <a:picLocks/>
          </p:cNvPicPr>
          <p:nvPr/>
        </p:nvPicPr>
        <p:blipFill>
          <a:blip r:embed="rId6" cstate="print">
            <a:duotone>
              <a:schemeClr val="accent2">
                <a:shade val="45000"/>
                <a:satMod val="135000"/>
              </a:schemeClr>
              <a:prstClr val="white"/>
            </a:duotone>
          </a:blip>
          <a:stretch>
            <a:fillRect/>
          </a:stretch>
        </p:blipFill>
        <p:spPr bwMode="gray">
          <a:xfrm>
            <a:off x="1866791" y="2653357"/>
            <a:ext cx="528118" cy="399421"/>
          </a:xfrm>
          <a:prstGeom prst="rect">
            <a:avLst/>
          </a:prstGeom>
        </p:spPr>
      </p:pic>
      <p:pic>
        <p:nvPicPr>
          <p:cNvPr id="39" name="图片 38" descr="PC.png"/>
          <p:cNvPicPr>
            <a:picLocks noChangeAspect="1"/>
          </p:cNvPicPr>
          <p:nvPr/>
        </p:nvPicPr>
        <p:blipFill>
          <a:blip r:embed="rId7" cstate="print"/>
          <a:stretch>
            <a:fillRect/>
          </a:stretch>
        </p:blipFill>
        <p:spPr bwMode="gray">
          <a:xfrm>
            <a:off x="1170392" y="5545497"/>
            <a:ext cx="430614" cy="304901"/>
          </a:xfrm>
          <a:prstGeom prst="rect">
            <a:avLst/>
          </a:prstGeom>
        </p:spPr>
      </p:pic>
      <p:pic>
        <p:nvPicPr>
          <p:cNvPr id="40" name="图片 3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2564146" y="5408579"/>
            <a:ext cx="947802" cy="548686"/>
          </a:xfrm>
          <a:prstGeom prst="rect">
            <a:avLst/>
          </a:prstGeom>
        </p:spPr>
      </p:pic>
      <p:pic>
        <p:nvPicPr>
          <p:cNvPr id="41" name="图片 40" descr="PC.png"/>
          <p:cNvPicPr>
            <a:picLocks noChangeAspect="1"/>
          </p:cNvPicPr>
          <p:nvPr/>
        </p:nvPicPr>
        <p:blipFill>
          <a:blip r:embed="rId7" cstate="print"/>
          <a:stretch>
            <a:fillRect/>
          </a:stretch>
        </p:blipFill>
        <p:spPr bwMode="gray">
          <a:xfrm>
            <a:off x="2831136" y="5547585"/>
            <a:ext cx="430614" cy="304901"/>
          </a:xfrm>
          <a:prstGeom prst="rect">
            <a:avLst/>
          </a:prstGeom>
        </p:spPr>
      </p:pic>
      <p:pic>
        <p:nvPicPr>
          <p:cNvPr id="42" name="图片 4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4017991" y="5402475"/>
            <a:ext cx="947802" cy="548686"/>
          </a:xfrm>
          <a:prstGeom prst="rect">
            <a:avLst/>
          </a:prstGeom>
        </p:spPr>
      </p:pic>
      <p:pic>
        <p:nvPicPr>
          <p:cNvPr id="43" name="图片 42" descr="PC.png"/>
          <p:cNvPicPr>
            <a:picLocks noChangeAspect="1"/>
          </p:cNvPicPr>
          <p:nvPr/>
        </p:nvPicPr>
        <p:blipFill>
          <a:blip r:embed="rId7" cstate="print"/>
          <a:stretch>
            <a:fillRect/>
          </a:stretch>
        </p:blipFill>
        <p:spPr bwMode="gray">
          <a:xfrm>
            <a:off x="4009847" y="5541482"/>
            <a:ext cx="430614" cy="304901"/>
          </a:xfrm>
          <a:prstGeom prst="rect">
            <a:avLst/>
          </a:prstGeom>
        </p:spPr>
      </p:pic>
      <p:cxnSp>
        <p:nvCxnSpPr>
          <p:cNvPr id="87" name="直接连接符 12">
            <a:extLst>
              <a:ext uri="{FF2B5EF4-FFF2-40B4-BE49-F238E27FC236}">
                <a16:creationId xmlns:a16="http://schemas.microsoft.com/office/drawing/2014/main" xmlns="" id="{274435A0-4C43-41AC-9676-AB7CCC43F807}"/>
              </a:ext>
            </a:extLst>
          </p:cNvPr>
          <p:cNvCxnSpPr>
            <a:cxnSpLocks/>
            <a:endCxn id="25" idx="2"/>
          </p:cNvCxnSpPr>
          <p:nvPr/>
        </p:nvCxnSpPr>
        <p:spPr bwMode="gray">
          <a:xfrm flipV="1">
            <a:off x="3038047" y="3576168"/>
            <a:ext cx="0" cy="26517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1" name="直接连接符 12">
            <a:extLst>
              <a:ext uri="{FF2B5EF4-FFF2-40B4-BE49-F238E27FC236}">
                <a16:creationId xmlns:a16="http://schemas.microsoft.com/office/drawing/2014/main" xmlns="" id="{FA61BB71-9468-41F2-A358-13010347C626}"/>
              </a:ext>
            </a:extLst>
          </p:cNvPr>
          <p:cNvCxnSpPr>
            <a:cxnSpLocks/>
            <a:stCxn id="19" idx="0"/>
            <a:endCxn id="84" idx="20"/>
          </p:cNvCxnSpPr>
          <p:nvPr/>
        </p:nvCxnSpPr>
        <p:spPr bwMode="gray">
          <a:xfrm flipV="1">
            <a:off x="1970073" y="4290172"/>
            <a:ext cx="671961" cy="27709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4" name="直接连接符 12">
            <a:extLst>
              <a:ext uri="{FF2B5EF4-FFF2-40B4-BE49-F238E27FC236}">
                <a16:creationId xmlns:a16="http://schemas.microsoft.com/office/drawing/2014/main" xmlns="" id="{55EAE427-3002-4E49-8809-D4C0587763C3}"/>
              </a:ext>
            </a:extLst>
          </p:cNvPr>
          <p:cNvCxnSpPr>
            <a:cxnSpLocks/>
            <a:stCxn id="21" idx="0"/>
            <a:endCxn id="84" idx="11"/>
          </p:cNvCxnSpPr>
          <p:nvPr/>
        </p:nvCxnSpPr>
        <p:spPr bwMode="gray">
          <a:xfrm flipH="1" flipV="1">
            <a:off x="3408910" y="4293512"/>
            <a:ext cx="808433" cy="27910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7" name="直接连接符 12">
            <a:extLst>
              <a:ext uri="{FF2B5EF4-FFF2-40B4-BE49-F238E27FC236}">
                <a16:creationId xmlns:a16="http://schemas.microsoft.com/office/drawing/2014/main" xmlns="" id="{1CF9B78E-ADCE-44FD-A769-1365620FD06A}"/>
              </a:ext>
            </a:extLst>
          </p:cNvPr>
          <p:cNvCxnSpPr>
            <a:cxnSpLocks/>
            <a:stCxn id="20" idx="0"/>
          </p:cNvCxnSpPr>
          <p:nvPr/>
        </p:nvCxnSpPr>
        <p:spPr bwMode="gray">
          <a:xfrm flipV="1">
            <a:off x="3034922" y="4288557"/>
            <a:ext cx="0" cy="27375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1" name="直接连接符 12">
            <a:extLst>
              <a:ext uri="{FF2B5EF4-FFF2-40B4-BE49-F238E27FC236}">
                <a16:creationId xmlns:a16="http://schemas.microsoft.com/office/drawing/2014/main" xmlns="" id="{BDF39A25-D165-45BA-A037-F0EB99E5A5D9}"/>
              </a:ext>
            </a:extLst>
          </p:cNvPr>
          <p:cNvCxnSpPr>
            <a:cxnSpLocks/>
            <a:stCxn id="19" idx="2"/>
            <a:endCxn id="11" idx="0"/>
          </p:cNvCxnSpPr>
          <p:nvPr/>
        </p:nvCxnSpPr>
        <p:spPr bwMode="gray">
          <a:xfrm flipH="1">
            <a:off x="1737297" y="4966528"/>
            <a:ext cx="232776" cy="43245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6" name="直接连接符 12">
            <a:extLst>
              <a:ext uri="{FF2B5EF4-FFF2-40B4-BE49-F238E27FC236}">
                <a16:creationId xmlns:a16="http://schemas.microsoft.com/office/drawing/2014/main" xmlns="" id="{0B267F65-7DA8-4F1B-A87F-FA7F672AD099}"/>
              </a:ext>
            </a:extLst>
          </p:cNvPr>
          <p:cNvCxnSpPr>
            <a:cxnSpLocks/>
            <a:stCxn id="20" idx="2"/>
            <a:endCxn id="40" idx="0"/>
          </p:cNvCxnSpPr>
          <p:nvPr/>
        </p:nvCxnSpPr>
        <p:spPr bwMode="gray">
          <a:xfrm>
            <a:off x="3034922" y="4961572"/>
            <a:ext cx="3125" cy="44700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0" name="直接连接符 12">
            <a:extLst>
              <a:ext uri="{FF2B5EF4-FFF2-40B4-BE49-F238E27FC236}">
                <a16:creationId xmlns:a16="http://schemas.microsoft.com/office/drawing/2014/main" xmlns="" id="{4A8AA8C6-5582-4DE0-9058-99844A9240A7}"/>
              </a:ext>
            </a:extLst>
          </p:cNvPr>
          <p:cNvCxnSpPr>
            <a:cxnSpLocks/>
            <a:stCxn id="21" idx="2"/>
            <a:endCxn id="42" idx="0"/>
          </p:cNvCxnSpPr>
          <p:nvPr/>
        </p:nvCxnSpPr>
        <p:spPr bwMode="gray">
          <a:xfrm>
            <a:off x="4217343" y="4971877"/>
            <a:ext cx="274549" cy="430598"/>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13" name="图片 38" descr="PC.png">
            <a:extLst>
              <a:ext uri="{FF2B5EF4-FFF2-40B4-BE49-F238E27FC236}">
                <a16:creationId xmlns:a16="http://schemas.microsoft.com/office/drawing/2014/main" xmlns="" id="{2CF10D36-9168-4691-B7F6-68454843D914}"/>
              </a:ext>
            </a:extLst>
          </p:cNvPr>
          <p:cNvPicPr>
            <a:picLocks noChangeAspect="1"/>
          </p:cNvPicPr>
          <p:nvPr/>
        </p:nvPicPr>
        <p:blipFill>
          <a:blip r:embed="rId7" cstate="print"/>
          <a:stretch>
            <a:fillRect/>
          </a:stretch>
        </p:blipFill>
        <p:spPr bwMode="gray">
          <a:xfrm>
            <a:off x="1741751" y="5547537"/>
            <a:ext cx="430614" cy="304901"/>
          </a:xfrm>
          <a:prstGeom prst="rect">
            <a:avLst/>
          </a:prstGeom>
        </p:spPr>
      </p:pic>
      <p:sp>
        <p:nvSpPr>
          <p:cNvPr id="114" name="文本框 27">
            <a:extLst>
              <a:ext uri="{FF2B5EF4-FFF2-40B4-BE49-F238E27FC236}">
                <a16:creationId xmlns:a16="http://schemas.microsoft.com/office/drawing/2014/main" xmlns="" id="{AA9D4090-64C7-43E8-9037-4DB499C50D93}"/>
              </a:ext>
            </a:extLst>
          </p:cNvPr>
          <p:cNvSpPr txBox="1"/>
          <p:nvPr/>
        </p:nvSpPr>
        <p:spPr bwMode="gray">
          <a:xfrm>
            <a:off x="801356" y="2688706"/>
            <a:ext cx="1107078" cy="32384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ea typeface="+mn-ea"/>
                <a:cs typeface="Arial" pitchFamily="34" charset="0"/>
              </a:rPr>
              <a:t>Video source</a:t>
            </a:r>
          </a:p>
        </p:txBody>
      </p:sp>
      <p:sp>
        <p:nvSpPr>
          <p:cNvPr id="84" name="Freeform 159">
            <a:extLst>
              <a:ext uri="{FF2B5EF4-FFF2-40B4-BE49-F238E27FC236}">
                <a16:creationId xmlns:a16="http://schemas.microsoft.com/office/drawing/2014/main" xmlns="" id="{F77825EF-BC28-4B76-9F42-1032FF283635}"/>
              </a:ext>
            </a:extLst>
          </p:cNvPr>
          <p:cNvSpPr/>
          <p:nvPr/>
        </p:nvSpPr>
        <p:spPr bwMode="gray">
          <a:xfrm flipH="1">
            <a:off x="2511905" y="3743454"/>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Unicast network</a:t>
            </a:r>
          </a:p>
        </p:txBody>
      </p:sp>
      <p:pic>
        <p:nvPicPr>
          <p:cNvPr id="115" name="图片 42" descr="PC.png">
            <a:extLst>
              <a:ext uri="{FF2B5EF4-FFF2-40B4-BE49-F238E27FC236}">
                <a16:creationId xmlns:a16="http://schemas.microsoft.com/office/drawing/2014/main" xmlns="" id="{5B6A3F27-F047-47DB-A97D-8952B8C4B083}"/>
              </a:ext>
            </a:extLst>
          </p:cNvPr>
          <p:cNvPicPr>
            <a:picLocks noChangeAspect="1"/>
          </p:cNvPicPr>
          <p:nvPr/>
        </p:nvPicPr>
        <p:blipFill>
          <a:blip r:embed="rId7" cstate="print"/>
          <a:stretch>
            <a:fillRect/>
          </a:stretch>
        </p:blipFill>
        <p:spPr bwMode="gray">
          <a:xfrm>
            <a:off x="4616607" y="5548907"/>
            <a:ext cx="430614" cy="304901"/>
          </a:xfrm>
          <a:prstGeom prst="rect">
            <a:avLst/>
          </a:prstGeom>
        </p:spPr>
      </p:pic>
      <p:sp>
        <p:nvSpPr>
          <p:cNvPr id="116" name="文本框 28">
            <a:extLst>
              <a:ext uri="{FF2B5EF4-FFF2-40B4-BE49-F238E27FC236}">
                <a16:creationId xmlns:a16="http://schemas.microsoft.com/office/drawing/2014/main" xmlns="" id="{6E37EDD9-3CFE-4C2C-96EC-A679FB9AC6D3}"/>
              </a:ext>
            </a:extLst>
          </p:cNvPr>
          <p:cNvSpPr txBox="1"/>
          <p:nvPr/>
        </p:nvSpPr>
        <p:spPr bwMode="gray">
          <a:xfrm>
            <a:off x="4012018" y="5939319"/>
            <a:ext cx="1062933"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ea typeface="+mn-ea"/>
                <a:cs typeface="Arial" pitchFamily="34" charset="0"/>
              </a:rPr>
              <a:t>IPTV client</a:t>
            </a:r>
          </a:p>
        </p:txBody>
      </p:sp>
      <p:sp>
        <p:nvSpPr>
          <p:cNvPr id="117" name="文本框 28">
            <a:extLst>
              <a:ext uri="{FF2B5EF4-FFF2-40B4-BE49-F238E27FC236}">
                <a16:creationId xmlns:a16="http://schemas.microsoft.com/office/drawing/2014/main" xmlns="" id="{D17F2FD5-40A0-447E-93A5-1955BB83C529}"/>
              </a:ext>
            </a:extLst>
          </p:cNvPr>
          <p:cNvSpPr txBox="1"/>
          <p:nvPr/>
        </p:nvSpPr>
        <p:spPr bwMode="gray">
          <a:xfrm>
            <a:off x="2581904" y="5939319"/>
            <a:ext cx="905456" cy="470280"/>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ea typeface="+mn-ea"/>
                <a:cs typeface="Arial" pitchFamily="34" charset="0"/>
              </a:rPr>
              <a:t>Ordinary terminal</a:t>
            </a:r>
          </a:p>
        </p:txBody>
      </p:sp>
      <p:pic>
        <p:nvPicPr>
          <p:cNvPr id="118" name="图片 10">
            <a:extLst>
              <a:ext uri="{FF2B5EF4-FFF2-40B4-BE49-F238E27FC236}">
                <a16:creationId xmlns:a16="http://schemas.microsoft.com/office/drawing/2014/main" xmlns="" id="{356B8447-48F1-4F30-A965-657DD9BEE87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371262" y="5424500"/>
            <a:ext cx="947802" cy="548686"/>
          </a:xfrm>
          <a:prstGeom prst="rect">
            <a:avLst/>
          </a:prstGeom>
        </p:spPr>
      </p:pic>
      <p:cxnSp>
        <p:nvCxnSpPr>
          <p:cNvPr id="119" name="直接连接符 12">
            <a:extLst>
              <a:ext uri="{FF2B5EF4-FFF2-40B4-BE49-F238E27FC236}">
                <a16:creationId xmlns:a16="http://schemas.microsoft.com/office/drawing/2014/main" xmlns="" id="{4A26E8D1-16DC-488B-A6C1-0B39161BBF04}"/>
              </a:ext>
            </a:extLst>
          </p:cNvPr>
          <p:cNvCxnSpPr>
            <a:cxnSpLocks/>
            <a:stCxn id="125" idx="3"/>
          </p:cNvCxnSpPr>
          <p:nvPr/>
        </p:nvCxnSpPr>
        <p:spPr bwMode="gray">
          <a:xfrm>
            <a:off x="8502775" y="2878584"/>
            <a:ext cx="643138" cy="32384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24" name="文本框 28">
            <a:extLst>
              <a:ext uri="{FF2B5EF4-FFF2-40B4-BE49-F238E27FC236}">
                <a16:creationId xmlns:a16="http://schemas.microsoft.com/office/drawing/2014/main" xmlns="" id="{23283A0C-01E9-4FBF-A486-1492D6C04B91}"/>
              </a:ext>
            </a:extLst>
          </p:cNvPr>
          <p:cNvSpPr txBox="1"/>
          <p:nvPr/>
        </p:nvSpPr>
        <p:spPr bwMode="gray">
          <a:xfrm>
            <a:off x="7280353" y="5964835"/>
            <a:ext cx="1062933"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ea typeface="+mn-ea"/>
                <a:cs typeface="Arial" pitchFamily="34" charset="0"/>
              </a:rPr>
              <a:t>IPTV client</a:t>
            </a:r>
          </a:p>
        </p:txBody>
      </p:sp>
      <p:pic>
        <p:nvPicPr>
          <p:cNvPr id="125" name="图片 37" descr="交换机.png">
            <a:extLst>
              <a:ext uri="{FF2B5EF4-FFF2-40B4-BE49-F238E27FC236}">
                <a16:creationId xmlns:a16="http://schemas.microsoft.com/office/drawing/2014/main" xmlns="" id="{45535010-E11C-42DF-A852-497432546D8E}"/>
              </a:ext>
            </a:extLst>
          </p:cNvPr>
          <p:cNvPicPr preferRelativeResize="0">
            <a:picLocks/>
          </p:cNvPicPr>
          <p:nvPr/>
        </p:nvPicPr>
        <p:blipFill>
          <a:blip r:embed="rId6" cstate="print"/>
          <a:stretch>
            <a:fillRect/>
          </a:stretch>
        </p:blipFill>
        <p:spPr bwMode="gray">
          <a:xfrm>
            <a:off x="7974657" y="2678873"/>
            <a:ext cx="528118" cy="399421"/>
          </a:xfrm>
          <a:prstGeom prst="rect">
            <a:avLst/>
          </a:prstGeom>
        </p:spPr>
      </p:pic>
      <p:pic>
        <p:nvPicPr>
          <p:cNvPr id="126" name="图片 38" descr="PC.png">
            <a:extLst>
              <a:ext uri="{FF2B5EF4-FFF2-40B4-BE49-F238E27FC236}">
                <a16:creationId xmlns:a16="http://schemas.microsoft.com/office/drawing/2014/main" xmlns="" id="{4B0F48A1-AC5B-44C3-ACB1-31BD84A3D04A}"/>
              </a:ext>
            </a:extLst>
          </p:cNvPr>
          <p:cNvPicPr>
            <a:picLocks noChangeAspect="1"/>
          </p:cNvPicPr>
          <p:nvPr/>
        </p:nvPicPr>
        <p:blipFill>
          <a:blip r:embed="rId7" cstate="print"/>
          <a:stretch>
            <a:fillRect/>
          </a:stretch>
        </p:blipFill>
        <p:spPr bwMode="gray">
          <a:xfrm>
            <a:off x="7278258" y="5571013"/>
            <a:ext cx="430614" cy="304901"/>
          </a:xfrm>
          <a:prstGeom prst="rect">
            <a:avLst/>
          </a:prstGeom>
        </p:spPr>
      </p:pic>
      <p:pic>
        <p:nvPicPr>
          <p:cNvPr id="127" name="图片 39">
            <a:extLst>
              <a:ext uri="{FF2B5EF4-FFF2-40B4-BE49-F238E27FC236}">
                <a16:creationId xmlns:a16="http://schemas.microsoft.com/office/drawing/2014/main" xmlns="" id="{515B4563-FDA2-4EF8-849C-A55ECB6474F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672012" y="5434095"/>
            <a:ext cx="947802" cy="548686"/>
          </a:xfrm>
          <a:prstGeom prst="rect">
            <a:avLst/>
          </a:prstGeom>
        </p:spPr>
      </p:pic>
      <p:pic>
        <p:nvPicPr>
          <p:cNvPr id="128" name="图片 40" descr="PC.png">
            <a:extLst>
              <a:ext uri="{FF2B5EF4-FFF2-40B4-BE49-F238E27FC236}">
                <a16:creationId xmlns:a16="http://schemas.microsoft.com/office/drawing/2014/main" xmlns="" id="{3F50CEE3-A751-4DB6-B2A0-536337CFF546}"/>
              </a:ext>
            </a:extLst>
          </p:cNvPr>
          <p:cNvPicPr>
            <a:picLocks noChangeAspect="1"/>
          </p:cNvPicPr>
          <p:nvPr/>
        </p:nvPicPr>
        <p:blipFill>
          <a:blip r:embed="rId7" cstate="print"/>
          <a:stretch>
            <a:fillRect/>
          </a:stretch>
        </p:blipFill>
        <p:spPr bwMode="gray">
          <a:xfrm>
            <a:off x="8939002" y="5573101"/>
            <a:ext cx="430614" cy="304901"/>
          </a:xfrm>
          <a:prstGeom prst="rect">
            <a:avLst/>
          </a:prstGeom>
        </p:spPr>
      </p:pic>
      <p:pic>
        <p:nvPicPr>
          <p:cNvPr id="129" name="图片 41">
            <a:extLst>
              <a:ext uri="{FF2B5EF4-FFF2-40B4-BE49-F238E27FC236}">
                <a16:creationId xmlns:a16="http://schemas.microsoft.com/office/drawing/2014/main" xmlns="" id="{2E5AF59F-FF23-49E4-A818-7B4B5A7FC66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0125857" y="5427991"/>
            <a:ext cx="947802" cy="548686"/>
          </a:xfrm>
          <a:prstGeom prst="rect">
            <a:avLst/>
          </a:prstGeom>
        </p:spPr>
      </p:pic>
      <p:pic>
        <p:nvPicPr>
          <p:cNvPr id="130" name="图片 42" descr="PC.png">
            <a:extLst>
              <a:ext uri="{FF2B5EF4-FFF2-40B4-BE49-F238E27FC236}">
                <a16:creationId xmlns:a16="http://schemas.microsoft.com/office/drawing/2014/main" xmlns="" id="{BC4A0C56-4B93-45AD-9E12-9B5FE45815EB}"/>
              </a:ext>
            </a:extLst>
          </p:cNvPr>
          <p:cNvPicPr>
            <a:picLocks noChangeAspect="1"/>
          </p:cNvPicPr>
          <p:nvPr/>
        </p:nvPicPr>
        <p:blipFill>
          <a:blip r:embed="rId7" cstate="print"/>
          <a:stretch>
            <a:fillRect/>
          </a:stretch>
        </p:blipFill>
        <p:spPr bwMode="gray">
          <a:xfrm>
            <a:off x="10117713" y="5566998"/>
            <a:ext cx="430614" cy="304901"/>
          </a:xfrm>
          <a:prstGeom prst="rect">
            <a:avLst/>
          </a:prstGeom>
        </p:spPr>
      </p:pic>
      <p:cxnSp>
        <p:nvCxnSpPr>
          <p:cNvPr id="131" name="直接连接符 12">
            <a:extLst>
              <a:ext uri="{FF2B5EF4-FFF2-40B4-BE49-F238E27FC236}">
                <a16:creationId xmlns:a16="http://schemas.microsoft.com/office/drawing/2014/main" xmlns="" id="{2E6B37AD-0846-49AD-A362-E15C56D2530E}"/>
              </a:ext>
            </a:extLst>
          </p:cNvPr>
          <p:cNvCxnSpPr>
            <a:cxnSpLocks/>
          </p:cNvCxnSpPr>
          <p:nvPr/>
        </p:nvCxnSpPr>
        <p:spPr bwMode="gray">
          <a:xfrm flipV="1">
            <a:off x="9145913" y="3601684"/>
            <a:ext cx="0" cy="26517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2" name="直接连接符 12">
            <a:extLst>
              <a:ext uri="{FF2B5EF4-FFF2-40B4-BE49-F238E27FC236}">
                <a16:creationId xmlns:a16="http://schemas.microsoft.com/office/drawing/2014/main" xmlns="" id="{A4C4023E-1AC4-4573-9815-B14F941579ED}"/>
              </a:ext>
            </a:extLst>
          </p:cNvPr>
          <p:cNvCxnSpPr>
            <a:cxnSpLocks/>
            <a:endCxn id="140" idx="20"/>
          </p:cNvCxnSpPr>
          <p:nvPr/>
        </p:nvCxnSpPr>
        <p:spPr bwMode="gray">
          <a:xfrm flipV="1">
            <a:off x="8077939" y="4315688"/>
            <a:ext cx="671961" cy="27709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3" name="直接连接符 12">
            <a:extLst>
              <a:ext uri="{FF2B5EF4-FFF2-40B4-BE49-F238E27FC236}">
                <a16:creationId xmlns:a16="http://schemas.microsoft.com/office/drawing/2014/main" xmlns="" id="{6FF7FD8D-8F9E-4454-938D-BCCB61670AAD}"/>
              </a:ext>
            </a:extLst>
          </p:cNvPr>
          <p:cNvCxnSpPr>
            <a:cxnSpLocks/>
            <a:endCxn id="140" idx="11"/>
          </p:cNvCxnSpPr>
          <p:nvPr/>
        </p:nvCxnSpPr>
        <p:spPr bwMode="gray">
          <a:xfrm flipH="1" flipV="1">
            <a:off x="9516776" y="4319028"/>
            <a:ext cx="808433" cy="27910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4" name="直接连接符 12">
            <a:extLst>
              <a:ext uri="{FF2B5EF4-FFF2-40B4-BE49-F238E27FC236}">
                <a16:creationId xmlns:a16="http://schemas.microsoft.com/office/drawing/2014/main" xmlns="" id="{9DE125A9-DFFD-49BA-93DE-F4C62E5B2320}"/>
              </a:ext>
            </a:extLst>
          </p:cNvPr>
          <p:cNvCxnSpPr>
            <a:cxnSpLocks/>
          </p:cNvCxnSpPr>
          <p:nvPr/>
        </p:nvCxnSpPr>
        <p:spPr bwMode="gray">
          <a:xfrm flipV="1">
            <a:off x="9142788" y="4314073"/>
            <a:ext cx="0" cy="27375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5" name="直接连接符 12">
            <a:extLst>
              <a:ext uri="{FF2B5EF4-FFF2-40B4-BE49-F238E27FC236}">
                <a16:creationId xmlns:a16="http://schemas.microsoft.com/office/drawing/2014/main" xmlns="" id="{3E284DC2-7C4C-4143-82FB-A37E2CE1D6E2}"/>
              </a:ext>
            </a:extLst>
          </p:cNvPr>
          <p:cNvCxnSpPr>
            <a:cxnSpLocks/>
            <a:endCxn id="118" idx="0"/>
          </p:cNvCxnSpPr>
          <p:nvPr/>
        </p:nvCxnSpPr>
        <p:spPr bwMode="gray">
          <a:xfrm flipH="1">
            <a:off x="7845163" y="4992044"/>
            <a:ext cx="232776" cy="43245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6" name="直接连接符 12">
            <a:extLst>
              <a:ext uri="{FF2B5EF4-FFF2-40B4-BE49-F238E27FC236}">
                <a16:creationId xmlns:a16="http://schemas.microsoft.com/office/drawing/2014/main" xmlns="" id="{7DDABAE4-B6BB-437A-9785-342CE0275B84}"/>
              </a:ext>
            </a:extLst>
          </p:cNvPr>
          <p:cNvCxnSpPr>
            <a:cxnSpLocks/>
            <a:endCxn id="127" idx="0"/>
          </p:cNvCxnSpPr>
          <p:nvPr/>
        </p:nvCxnSpPr>
        <p:spPr bwMode="gray">
          <a:xfrm>
            <a:off x="9142788" y="4987088"/>
            <a:ext cx="3125" cy="44700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7" name="直接连接符 12">
            <a:extLst>
              <a:ext uri="{FF2B5EF4-FFF2-40B4-BE49-F238E27FC236}">
                <a16:creationId xmlns:a16="http://schemas.microsoft.com/office/drawing/2014/main" xmlns="" id="{FE538172-FB4E-48A0-87EC-B8BB7C157BA8}"/>
              </a:ext>
            </a:extLst>
          </p:cNvPr>
          <p:cNvCxnSpPr>
            <a:cxnSpLocks/>
            <a:endCxn id="129" idx="0"/>
          </p:cNvCxnSpPr>
          <p:nvPr/>
        </p:nvCxnSpPr>
        <p:spPr bwMode="gray">
          <a:xfrm>
            <a:off x="10325209" y="4997393"/>
            <a:ext cx="274549" cy="430598"/>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38" name="图片 38" descr="PC.png">
            <a:extLst>
              <a:ext uri="{FF2B5EF4-FFF2-40B4-BE49-F238E27FC236}">
                <a16:creationId xmlns:a16="http://schemas.microsoft.com/office/drawing/2014/main" xmlns="" id="{91B05C32-513C-4C86-A8C9-D95657DA3797}"/>
              </a:ext>
            </a:extLst>
          </p:cNvPr>
          <p:cNvPicPr>
            <a:picLocks noChangeAspect="1"/>
          </p:cNvPicPr>
          <p:nvPr/>
        </p:nvPicPr>
        <p:blipFill>
          <a:blip r:embed="rId7" cstate="print"/>
          <a:stretch>
            <a:fillRect/>
          </a:stretch>
        </p:blipFill>
        <p:spPr bwMode="gray">
          <a:xfrm>
            <a:off x="7849617" y="5573053"/>
            <a:ext cx="430614" cy="304901"/>
          </a:xfrm>
          <a:prstGeom prst="rect">
            <a:avLst/>
          </a:prstGeom>
        </p:spPr>
      </p:pic>
      <p:sp>
        <p:nvSpPr>
          <p:cNvPr id="139" name="文本框 27">
            <a:extLst>
              <a:ext uri="{FF2B5EF4-FFF2-40B4-BE49-F238E27FC236}">
                <a16:creationId xmlns:a16="http://schemas.microsoft.com/office/drawing/2014/main" xmlns="" id="{CC189CA5-D575-480C-8284-0FC737493A69}"/>
              </a:ext>
            </a:extLst>
          </p:cNvPr>
          <p:cNvSpPr txBox="1"/>
          <p:nvPr/>
        </p:nvSpPr>
        <p:spPr bwMode="gray">
          <a:xfrm>
            <a:off x="6914198" y="2733885"/>
            <a:ext cx="1161093" cy="304901"/>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ea typeface="+mn-ea"/>
                <a:cs typeface="Arial" pitchFamily="34" charset="0"/>
              </a:rPr>
              <a:t>Video source</a:t>
            </a:r>
          </a:p>
        </p:txBody>
      </p:sp>
      <p:sp>
        <p:nvSpPr>
          <p:cNvPr id="140" name="Freeform 159">
            <a:extLst>
              <a:ext uri="{FF2B5EF4-FFF2-40B4-BE49-F238E27FC236}">
                <a16:creationId xmlns:a16="http://schemas.microsoft.com/office/drawing/2014/main" xmlns="" id="{3960C772-D4B1-4567-8CB3-E91422FFF35A}"/>
              </a:ext>
            </a:extLst>
          </p:cNvPr>
          <p:cNvSpPr/>
          <p:nvPr/>
        </p:nvSpPr>
        <p:spPr bwMode="gray">
          <a:xfrm flipH="1">
            <a:off x="8619771" y="3768970"/>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Broadcast network</a:t>
            </a:r>
          </a:p>
        </p:txBody>
      </p:sp>
      <p:pic>
        <p:nvPicPr>
          <p:cNvPr id="141" name="图片 42" descr="PC.png">
            <a:extLst>
              <a:ext uri="{FF2B5EF4-FFF2-40B4-BE49-F238E27FC236}">
                <a16:creationId xmlns:a16="http://schemas.microsoft.com/office/drawing/2014/main" xmlns="" id="{CFF85E30-3D7E-46DA-BE76-D42E08F86CF2}"/>
              </a:ext>
            </a:extLst>
          </p:cNvPr>
          <p:cNvPicPr>
            <a:picLocks noChangeAspect="1"/>
          </p:cNvPicPr>
          <p:nvPr/>
        </p:nvPicPr>
        <p:blipFill>
          <a:blip r:embed="rId7" cstate="print"/>
          <a:stretch>
            <a:fillRect/>
          </a:stretch>
        </p:blipFill>
        <p:spPr bwMode="gray">
          <a:xfrm>
            <a:off x="10724473" y="5574423"/>
            <a:ext cx="430614" cy="304901"/>
          </a:xfrm>
          <a:prstGeom prst="rect">
            <a:avLst/>
          </a:prstGeom>
        </p:spPr>
      </p:pic>
      <p:sp>
        <p:nvSpPr>
          <p:cNvPr id="142" name="文本框 28">
            <a:extLst>
              <a:ext uri="{FF2B5EF4-FFF2-40B4-BE49-F238E27FC236}">
                <a16:creationId xmlns:a16="http://schemas.microsoft.com/office/drawing/2014/main" xmlns="" id="{6588FBB4-F15B-45D5-9615-538FA4098DFB}"/>
              </a:ext>
            </a:extLst>
          </p:cNvPr>
          <p:cNvSpPr txBox="1"/>
          <p:nvPr/>
        </p:nvSpPr>
        <p:spPr bwMode="gray">
          <a:xfrm>
            <a:off x="10119884" y="5964835"/>
            <a:ext cx="1062933"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ea typeface="+mn-ea"/>
                <a:cs typeface="Arial" pitchFamily="34" charset="0"/>
              </a:rPr>
              <a:t>IPTV client</a:t>
            </a:r>
          </a:p>
        </p:txBody>
      </p:sp>
      <p:sp>
        <p:nvSpPr>
          <p:cNvPr id="143" name="文本框 28">
            <a:extLst>
              <a:ext uri="{FF2B5EF4-FFF2-40B4-BE49-F238E27FC236}">
                <a16:creationId xmlns:a16="http://schemas.microsoft.com/office/drawing/2014/main" xmlns="" id="{C33E3240-9282-42D6-8EA9-CBDB8D68E1DD}"/>
              </a:ext>
            </a:extLst>
          </p:cNvPr>
          <p:cNvSpPr txBox="1"/>
          <p:nvPr/>
        </p:nvSpPr>
        <p:spPr bwMode="gray">
          <a:xfrm>
            <a:off x="8689770" y="5964835"/>
            <a:ext cx="905456" cy="470280"/>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ea typeface="+mn-ea"/>
                <a:cs typeface="Arial" pitchFamily="34" charset="0"/>
              </a:rPr>
              <a:t>Ordinary terminal</a:t>
            </a:r>
          </a:p>
        </p:txBody>
      </p:sp>
      <p:sp>
        <p:nvSpPr>
          <p:cNvPr id="145" name="Freeform: Shape 144">
            <a:extLst>
              <a:ext uri="{FF2B5EF4-FFF2-40B4-BE49-F238E27FC236}">
                <a16:creationId xmlns:a16="http://schemas.microsoft.com/office/drawing/2014/main" xmlns="" id="{CAE11200-C7C3-4C21-823A-CAD8FC7837A5}"/>
              </a:ext>
            </a:extLst>
          </p:cNvPr>
          <p:cNvSpPr/>
          <p:nvPr/>
        </p:nvSpPr>
        <p:spPr bwMode="gray">
          <a:xfrm>
            <a:off x="1408913" y="2987039"/>
            <a:ext cx="1492429" cy="2498759"/>
          </a:xfrm>
          <a:custGeom>
            <a:avLst/>
            <a:gdLst>
              <a:gd name="connsiteX0" fmla="*/ 990600 w 1491642"/>
              <a:gd name="connsiteY0" fmla="*/ 0 h 2438400"/>
              <a:gd name="connsiteX1" fmla="*/ 1485900 w 1491642"/>
              <a:gd name="connsiteY1" fmla="*/ 320040 h 2438400"/>
              <a:gd name="connsiteX2" fmla="*/ 1211580 w 1491642"/>
              <a:gd name="connsiteY2" fmla="*/ 1173480 h 2438400"/>
              <a:gd name="connsiteX3" fmla="*/ 495300 w 1491642"/>
              <a:gd name="connsiteY3" fmla="*/ 1577340 h 2438400"/>
              <a:gd name="connsiteX4" fmla="*/ 0 w 1491642"/>
              <a:gd name="connsiteY4" fmla="*/ 2438400 h 243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1642" h="2438400">
                <a:moveTo>
                  <a:pt x="990600" y="0"/>
                </a:moveTo>
                <a:cubicBezTo>
                  <a:pt x="1219835" y="62230"/>
                  <a:pt x="1449070" y="124460"/>
                  <a:pt x="1485900" y="320040"/>
                </a:cubicBezTo>
                <a:cubicBezTo>
                  <a:pt x="1522730" y="515620"/>
                  <a:pt x="1376680" y="963930"/>
                  <a:pt x="1211580" y="1173480"/>
                </a:cubicBezTo>
                <a:cubicBezTo>
                  <a:pt x="1046480" y="1383030"/>
                  <a:pt x="697230" y="1366520"/>
                  <a:pt x="495300" y="1577340"/>
                </a:cubicBezTo>
                <a:cubicBezTo>
                  <a:pt x="293370" y="1788160"/>
                  <a:pt x="146685" y="2113280"/>
                  <a:pt x="0" y="2438400"/>
                </a:cubicBezTo>
              </a:path>
            </a:pathLst>
          </a:custGeom>
          <a:noFill/>
          <a:ln w="19050">
            <a:solidFill>
              <a:srgbClr val="00B0F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100" dirty="0">
              <a:latin typeface="Huawei Sans" panose="020C0503030203020204" pitchFamily="34" charset="0"/>
            </a:endParaRPr>
          </a:p>
        </p:txBody>
      </p:sp>
      <p:sp>
        <p:nvSpPr>
          <p:cNvPr id="146" name="Freeform: Shape 145">
            <a:extLst>
              <a:ext uri="{FF2B5EF4-FFF2-40B4-BE49-F238E27FC236}">
                <a16:creationId xmlns:a16="http://schemas.microsoft.com/office/drawing/2014/main" xmlns="" id="{7AB54F70-068D-4251-8310-1A631842BAB0}"/>
              </a:ext>
            </a:extLst>
          </p:cNvPr>
          <p:cNvSpPr/>
          <p:nvPr/>
        </p:nvSpPr>
        <p:spPr bwMode="gray">
          <a:xfrm>
            <a:off x="1844040" y="2926080"/>
            <a:ext cx="1112588" cy="2583736"/>
          </a:xfrm>
          <a:custGeom>
            <a:avLst/>
            <a:gdLst>
              <a:gd name="connsiteX0" fmla="*/ 579120 w 1112588"/>
              <a:gd name="connsiteY0" fmla="*/ 0 h 2552700"/>
              <a:gd name="connsiteX1" fmla="*/ 1089660 w 1112588"/>
              <a:gd name="connsiteY1" fmla="*/ 281940 h 2552700"/>
              <a:gd name="connsiteX2" fmla="*/ 944880 w 1112588"/>
              <a:gd name="connsiteY2" fmla="*/ 1196340 h 2552700"/>
              <a:gd name="connsiteX3" fmla="*/ 243840 w 1112588"/>
              <a:gd name="connsiteY3" fmla="*/ 1638300 h 2552700"/>
              <a:gd name="connsiteX4" fmla="*/ 0 w 1112588"/>
              <a:gd name="connsiteY4" fmla="*/ 2552700 h 2552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2588" h="2552700">
                <a:moveTo>
                  <a:pt x="579120" y="0"/>
                </a:moveTo>
                <a:cubicBezTo>
                  <a:pt x="803910" y="41275"/>
                  <a:pt x="1028700" y="82550"/>
                  <a:pt x="1089660" y="281940"/>
                </a:cubicBezTo>
                <a:cubicBezTo>
                  <a:pt x="1150620" y="481330"/>
                  <a:pt x="1085850" y="970280"/>
                  <a:pt x="944880" y="1196340"/>
                </a:cubicBezTo>
                <a:cubicBezTo>
                  <a:pt x="803910" y="1422400"/>
                  <a:pt x="401320" y="1412240"/>
                  <a:pt x="243840" y="1638300"/>
                </a:cubicBezTo>
                <a:cubicBezTo>
                  <a:pt x="86360" y="1864360"/>
                  <a:pt x="43180" y="2208530"/>
                  <a:pt x="0" y="2552700"/>
                </a:cubicBezTo>
              </a:path>
            </a:pathLst>
          </a:custGeom>
          <a:noFill/>
          <a:ln w="19050">
            <a:solidFill>
              <a:srgbClr val="00B0F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100" dirty="0">
              <a:latin typeface="Huawei Sans" panose="020C0503030203020204" pitchFamily="34" charset="0"/>
            </a:endParaRPr>
          </a:p>
        </p:txBody>
      </p:sp>
      <p:sp>
        <p:nvSpPr>
          <p:cNvPr id="147" name="Freeform: Shape 146">
            <a:extLst>
              <a:ext uri="{FF2B5EF4-FFF2-40B4-BE49-F238E27FC236}">
                <a16:creationId xmlns:a16="http://schemas.microsoft.com/office/drawing/2014/main" xmlns="" id="{6A24A774-A40F-4E6E-B134-5ED3AF30E789}"/>
              </a:ext>
            </a:extLst>
          </p:cNvPr>
          <p:cNvSpPr/>
          <p:nvPr/>
        </p:nvSpPr>
        <p:spPr bwMode="gray">
          <a:xfrm>
            <a:off x="2407920" y="2827020"/>
            <a:ext cx="1810330" cy="2682240"/>
          </a:xfrm>
          <a:custGeom>
            <a:avLst/>
            <a:gdLst>
              <a:gd name="connsiteX0" fmla="*/ 0 w 1810330"/>
              <a:gd name="connsiteY0" fmla="*/ 0 h 2682240"/>
              <a:gd name="connsiteX1" fmla="*/ 685800 w 1810330"/>
              <a:gd name="connsiteY1" fmla="*/ 396240 h 2682240"/>
              <a:gd name="connsiteX2" fmla="*/ 1668780 w 1810330"/>
              <a:gd name="connsiteY2" fmla="*/ 1737360 h 2682240"/>
              <a:gd name="connsiteX3" fmla="*/ 1783080 w 1810330"/>
              <a:gd name="connsiteY3" fmla="*/ 2682240 h 2682240"/>
            </a:gdLst>
            <a:ahLst/>
            <a:cxnLst>
              <a:cxn ang="0">
                <a:pos x="connsiteX0" y="connsiteY0"/>
              </a:cxn>
              <a:cxn ang="0">
                <a:pos x="connsiteX1" y="connsiteY1"/>
              </a:cxn>
              <a:cxn ang="0">
                <a:pos x="connsiteX2" y="connsiteY2"/>
              </a:cxn>
              <a:cxn ang="0">
                <a:pos x="connsiteX3" y="connsiteY3"/>
              </a:cxn>
            </a:cxnLst>
            <a:rect l="l" t="t" r="r" b="b"/>
            <a:pathLst>
              <a:path w="1810330" h="2682240">
                <a:moveTo>
                  <a:pt x="0" y="0"/>
                </a:moveTo>
                <a:cubicBezTo>
                  <a:pt x="203835" y="53340"/>
                  <a:pt x="407670" y="106680"/>
                  <a:pt x="685800" y="396240"/>
                </a:cubicBezTo>
                <a:cubicBezTo>
                  <a:pt x="963930" y="685800"/>
                  <a:pt x="1485900" y="1356360"/>
                  <a:pt x="1668780" y="1737360"/>
                </a:cubicBezTo>
                <a:cubicBezTo>
                  <a:pt x="1851660" y="2118360"/>
                  <a:pt x="1817370" y="2400300"/>
                  <a:pt x="1783080" y="2682240"/>
                </a:cubicBezTo>
              </a:path>
            </a:pathLst>
          </a:custGeom>
          <a:noFill/>
          <a:ln w="19050">
            <a:solidFill>
              <a:srgbClr val="00B0F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100" dirty="0">
              <a:latin typeface="Huawei Sans" panose="020C0503030203020204" pitchFamily="34" charset="0"/>
            </a:endParaRPr>
          </a:p>
        </p:txBody>
      </p:sp>
      <p:sp>
        <p:nvSpPr>
          <p:cNvPr id="149" name="Freeform: Shape 148">
            <a:extLst>
              <a:ext uri="{FF2B5EF4-FFF2-40B4-BE49-F238E27FC236}">
                <a16:creationId xmlns:a16="http://schemas.microsoft.com/office/drawing/2014/main" xmlns="" id="{3710656D-76BD-4859-B595-D5AFE2E646A1}"/>
              </a:ext>
            </a:extLst>
          </p:cNvPr>
          <p:cNvSpPr/>
          <p:nvPr/>
        </p:nvSpPr>
        <p:spPr bwMode="gray">
          <a:xfrm>
            <a:off x="2438400" y="2743200"/>
            <a:ext cx="2346960" cy="2766060"/>
          </a:xfrm>
          <a:custGeom>
            <a:avLst/>
            <a:gdLst>
              <a:gd name="connsiteX0" fmla="*/ 0 w 2346960"/>
              <a:gd name="connsiteY0" fmla="*/ 0 h 2766060"/>
              <a:gd name="connsiteX1" fmla="*/ 800100 w 2346960"/>
              <a:gd name="connsiteY1" fmla="*/ 480060 h 2766060"/>
              <a:gd name="connsiteX2" fmla="*/ 1889760 w 2346960"/>
              <a:gd name="connsiteY2" fmla="*/ 2065020 h 2766060"/>
              <a:gd name="connsiteX3" fmla="*/ 2346960 w 2346960"/>
              <a:gd name="connsiteY3" fmla="*/ 2766060 h 2766060"/>
            </a:gdLst>
            <a:ahLst/>
            <a:cxnLst>
              <a:cxn ang="0">
                <a:pos x="connsiteX0" y="connsiteY0"/>
              </a:cxn>
              <a:cxn ang="0">
                <a:pos x="connsiteX1" y="connsiteY1"/>
              </a:cxn>
              <a:cxn ang="0">
                <a:pos x="connsiteX2" y="connsiteY2"/>
              </a:cxn>
              <a:cxn ang="0">
                <a:pos x="connsiteX3" y="connsiteY3"/>
              </a:cxn>
            </a:cxnLst>
            <a:rect l="l" t="t" r="r" b="b"/>
            <a:pathLst>
              <a:path w="2346960" h="2766060">
                <a:moveTo>
                  <a:pt x="0" y="0"/>
                </a:moveTo>
                <a:cubicBezTo>
                  <a:pt x="242570" y="67945"/>
                  <a:pt x="485140" y="135890"/>
                  <a:pt x="800100" y="480060"/>
                </a:cubicBezTo>
                <a:cubicBezTo>
                  <a:pt x="1115060" y="824230"/>
                  <a:pt x="1631950" y="1684020"/>
                  <a:pt x="1889760" y="2065020"/>
                </a:cubicBezTo>
                <a:cubicBezTo>
                  <a:pt x="2147570" y="2446020"/>
                  <a:pt x="2247265" y="2606040"/>
                  <a:pt x="2346960" y="2766060"/>
                </a:cubicBezTo>
              </a:path>
            </a:pathLst>
          </a:custGeom>
          <a:noFill/>
          <a:ln w="19050">
            <a:solidFill>
              <a:srgbClr val="00B0F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100" dirty="0">
              <a:latin typeface="Huawei Sans" panose="020C0503030203020204" pitchFamily="34" charset="0"/>
            </a:endParaRPr>
          </a:p>
        </p:txBody>
      </p:sp>
      <p:sp>
        <p:nvSpPr>
          <p:cNvPr id="150" name="Oval 41">
            <a:extLst>
              <a:ext uri="{FF2B5EF4-FFF2-40B4-BE49-F238E27FC236}">
                <a16:creationId xmlns:a16="http://schemas.microsoft.com/office/drawing/2014/main" xmlns="" id="{8831968B-3728-4B00-B925-0A684B14A9EF}"/>
              </a:ext>
            </a:extLst>
          </p:cNvPr>
          <p:cNvSpPr>
            <a:spLocks noChangeAspect="1"/>
          </p:cNvSpPr>
          <p:nvPr/>
        </p:nvSpPr>
        <p:spPr bwMode="gray">
          <a:xfrm>
            <a:off x="2291569" y="2766819"/>
            <a:ext cx="159261" cy="159261"/>
          </a:xfrm>
          <a:prstGeom prst="ellipse">
            <a:avLst/>
          </a:prstGeom>
          <a:solidFill>
            <a:schemeClr val="accent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000" b="1" dirty="0">
              <a:solidFill>
                <a:prstClr val="black"/>
              </a:solidFill>
              <a:latin typeface="Huawei Sans" panose="020C0503030203020204" pitchFamily="34" charset="0"/>
            </a:endParaRPr>
          </a:p>
        </p:txBody>
      </p:sp>
      <p:sp>
        <p:nvSpPr>
          <p:cNvPr id="151" name="Oval 41">
            <a:extLst>
              <a:ext uri="{FF2B5EF4-FFF2-40B4-BE49-F238E27FC236}">
                <a16:creationId xmlns:a16="http://schemas.microsoft.com/office/drawing/2014/main" xmlns="" id="{5DF6C73D-230B-4444-9C79-05C95045E8D1}"/>
              </a:ext>
            </a:extLst>
          </p:cNvPr>
          <p:cNvSpPr>
            <a:spLocks noChangeAspect="1"/>
          </p:cNvSpPr>
          <p:nvPr/>
        </p:nvSpPr>
        <p:spPr bwMode="gray">
          <a:xfrm>
            <a:off x="2955001" y="3132151"/>
            <a:ext cx="159261" cy="159261"/>
          </a:xfrm>
          <a:prstGeom prst="ellipse">
            <a:avLst/>
          </a:prstGeom>
          <a:solidFill>
            <a:schemeClr val="accent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000" b="1" dirty="0">
              <a:solidFill>
                <a:prstClr val="black"/>
              </a:solidFill>
              <a:latin typeface="Huawei Sans" panose="020C0503030203020204" pitchFamily="34" charset="0"/>
            </a:endParaRPr>
          </a:p>
        </p:txBody>
      </p:sp>
      <p:sp>
        <p:nvSpPr>
          <p:cNvPr id="153" name="Rectangular Callout 75">
            <a:extLst>
              <a:ext uri="{FF2B5EF4-FFF2-40B4-BE49-F238E27FC236}">
                <a16:creationId xmlns:a16="http://schemas.microsoft.com/office/drawing/2014/main" xmlns="" id="{967DE146-E24B-4E61-8A17-9D43DF4797CB}"/>
              </a:ext>
            </a:extLst>
          </p:cNvPr>
          <p:cNvSpPr/>
          <p:nvPr/>
        </p:nvSpPr>
        <p:spPr bwMode="gray">
          <a:xfrm>
            <a:off x="4518625" y="4592785"/>
            <a:ext cx="1404423" cy="690955"/>
          </a:xfrm>
          <a:prstGeom prst="wedgeRectCallout">
            <a:avLst>
              <a:gd name="adj1" fmla="val -36169"/>
              <a:gd name="adj2" fmla="val 6441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rPr>
              <a:t>One unicast flow is formed between each client and the video source.</a:t>
            </a:r>
          </a:p>
        </p:txBody>
      </p:sp>
      <p:sp>
        <p:nvSpPr>
          <p:cNvPr id="154" name="Rectangular Callout 75">
            <a:extLst>
              <a:ext uri="{FF2B5EF4-FFF2-40B4-BE49-F238E27FC236}">
                <a16:creationId xmlns:a16="http://schemas.microsoft.com/office/drawing/2014/main" xmlns="" id="{02EFCC4C-D03A-49DD-8BDC-86A6A2EE46E2}"/>
              </a:ext>
            </a:extLst>
          </p:cNvPr>
          <p:cNvSpPr/>
          <p:nvPr/>
        </p:nvSpPr>
        <p:spPr bwMode="gray">
          <a:xfrm>
            <a:off x="4052376" y="3574195"/>
            <a:ext cx="1726885" cy="684505"/>
          </a:xfrm>
          <a:prstGeom prst="wedgeRectCallout">
            <a:avLst>
              <a:gd name="adj1" fmla="val -58327"/>
              <a:gd name="adj2" fmla="val 3289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rPr>
              <a:t>When there are a large number of clients, a large number of unicast flows are generated.</a:t>
            </a:r>
          </a:p>
        </p:txBody>
      </p:sp>
      <p:sp>
        <p:nvSpPr>
          <p:cNvPr id="155" name="Rectangular Callout 75">
            <a:extLst>
              <a:ext uri="{FF2B5EF4-FFF2-40B4-BE49-F238E27FC236}">
                <a16:creationId xmlns:a16="http://schemas.microsoft.com/office/drawing/2014/main" xmlns="" id="{7D5FCB51-172D-4106-8140-0F0446025316}"/>
              </a:ext>
            </a:extLst>
          </p:cNvPr>
          <p:cNvSpPr/>
          <p:nvPr/>
        </p:nvSpPr>
        <p:spPr bwMode="gray">
          <a:xfrm>
            <a:off x="3355764" y="2815531"/>
            <a:ext cx="1857080" cy="514730"/>
          </a:xfrm>
          <a:prstGeom prst="wedgeRectCallout">
            <a:avLst>
              <a:gd name="adj1" fmla="val -68072"/>
              <a:gd name="adj2" fmla="val 2736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rPr>
              <a:t>A large number of unicast flows </a:t>
            </a:r>
            <a:r>
              <a:rPr lang="en-US" sz="1100" b="1" dirty="0">
                <a:solidFill>
                  <a:srgbClr val="EC7061"/>
                </a:solidFill>
                <a:latin typeface="Huawei Sans" panose="020C0503030203020204" pitchFamily="34" charset="0"/>
                <a:ea typeface="方正兰亭黑简体" panose="02000000000000000000" pitchFamily="2" charset="-122"/>
              </a:rPr>
              <a:t>consume a large amount of bandwidth</a:t>
            </a:r>
            <a:r>
              <a:rPr lang="en-US" sz="1100" dirty="0">
                <a:latin typeface="Huawei Sans" panose="020C0503030203020204" pitchFamily="34" charset="0"/>
                <a:ea typeface="方正兰亭黑简体" panose="02000000000000000000" pitchFamily="2" charset="-122"/>
              </a:rPr>
              <a:t>.</a:t>
            </a:r>
          </a:p>
        </p:txBody>
      </p:sp>
      <p:sp>
        <p:nvSpPr>
          <p:cNvPr id="156" name="Rectangular Callout 75">
            <a:extLst>
              <a:ext uri="{FF2B5EF4-FFF2-40B4-BE49-F238E27FC236}">
                <a16:creationId xmlns:a16="http://schemas.microsoft.com/office/drawing/2014/main" xmlns="" id="{0C40825A-6F42-48F5-AAFE-D467CA459CDC}"/>
              </a:ext>
            </a:extLst>
          </p:cNvPr>
          <p:cNvSpPr/>
          <p:nvPr/>
        </p:nvSpPr>
        <p:spPr bwMode="gray">
          <a:xfrm>
            <a:off x="581335" y="3099609"/>
            <a:ext cx="1781431" cy="847296"/>
          </a:xfrm>
          <a:prstGeom prst="wedgeRectCallout">
            <a:avLst>
              <a:gd name="adj1" fmla="val 30877"/>
              <a:gd name="adj2" fmla="val -7074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rPr>
              <a:t>The video source server needs to maintain a large number of unicast flows, </a:t>
            </a:r>
            <a:r>
              <a:rPr lang="en-US" sz="1100" b="1" dirty="0">
                <a:solidFill>
                  <a:srgbClr val="EC7061"/>
                </a:solidFill>
                <a:latin typeface="Huawei Sans" panose="020C0503030203020204" pitchFamily="34" charset="0"/>
                <a:ea typeface="方正兰亭黑简体" panose="02000000000000000000" pitchFamily="2" charset="-122"/>
              </a:rPr>
              <a:t>intensifying pressure on the server</a:t>
            </a:r>
            <a:r>
              <a:rPr lang="en-US" sz="1100" dirty="0">
                <a:latin typeface="Huawei Sans" panose="020C0503030203020204" pitchFamily="34" charset="0"/>
                <a:ea typeface="方正兰亭黑简体" panose="02000000000000000000" pitchFamily="2" charset="-122"/>
              </a:rPr>
              <a:t>.</a:t>
            </a:r>
          </a:p>
        </p:txBody>
      </p:sp>
      <p:cxnSp>
        <p:nvCxnSpPr>
          <p:cNvPr id="167" name="Straight Arrow Connector 166">
            <a:extLst>
              <a:ext uri="{FF2B5EF4-FFF2-40B4-BE49-F238E27FC236}">
                <a16:creationId xmlns:a16="http://schemas.microsoft.com/office/drawing/2014/main" xmlns="" id="{A41EA4AF-F4BD-4749-B7E2-6C742307AAD8}"/>
              </a:ext>
            </a:extLst>
          </p:cNvPr>
          <p:cNvCxnSpPr>
            <a:cxnSpLocks/>
          </p:cNvCxnSpPr>
          <p:nvPr/>
        </p:nvCxnSpPr>
        <p:spPr bwMode="gray">
          <a:xfrm>
            <a:off x="8573913" y="2837143"/>
            <a:ext cx="594229" cy="295008"/>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172" name="Freeform: Shape 171">
            <a:extLst>
              <a:ext uri="{FF2B5EF4-FFF2-40B4-BE49-F238E27FC236}">
                <a16:creationId xmlns:a16="http://schemas.microsoft.com/office/drawing/2014/main" xmlns="" id="{73A34EAC-1351-4360-8DB6-1D89BB8AA306}"/>
              </a:ext>
            </a:extLst>
          </p:cNvPr>
          <p:cNvSpPr/>
          <p:nvPr/>
        </p:nvSpPr>
        <p:spPr bwMode="gray">
          <a:xfrm>
            <a:off x="7648575" y="3609975"/>
            <a:ext cx="1314450" cy="1876425"/>
          </a:xfrm>
          <a:custGeom>
            <a:avLst/>
            <a:gdLst>
              <a:gd name="connsiteX0" fmla="*/ 1314450 w 1314450"/>
              <a:gd name="connsiteY0" fmla="*/ 0 h 1876425"/>
              <a:gd name="connsiteX1" fmla="*/ 1143000 w 1314450"/>
              <a:gd name="connsiteY1" fmla="*/ 371475 h 1876425"/>
              <a:gd name="connsiteX2" fmla="*/ 371475 w 1314450"/>
              <a:gd name="connsiteY2" fmla="*/ 1200150 h 1876425"/>
              <a:gd name="connsiteX3" fmla="*/ 0 w 1314450"/>
              <a:gd name="connsiteY3" fmla="*/ 1876425 h 1876425"/>
            </a:gdLst>
            <a:ahLst/>
            <a:cxnLst>
              <a:cxn ang="0">
                <a:pos x="connsiteX0" y="connsiteY0"/>
              </a:cxn>
              <a:cxn ang="0">
                <a:pos x="connsiteX1" y="connsiteY1"/>
              </a:cxn>
              <a:cxn ang="0">
                <a:pos x="connsiteX2" y="connsiteY2"/>
              </a:cxn>
              <a:cxn ang="0">
                <a:pos x="connsiteX3" y="connsiteY3"/>
              </a:cxn>
            </a:cxnLst>
            <a:rect l="l" t="t" r="r" b="b"/>
            <a:pathLst>
              <a:path w="1314450" h="1876425">
                <a:moveTo>
                  <a:pt x="1314450" y="0"/>
                </a:moveTo>
                <a:cubicBezTo>
                  <a:pt x="1307306" y="85725"/>
                  <a:pt x="1300163" y="171450"/>
                  <a:pt x="1143000" y="371475"/>
                </a:cubicBezTo>
                <a:cubicBezTo>
                  <a:pt x="985837" y="571500"/>
                  <a:pt x="561975" y="949325"/>
                  <a:pt x="371475" y="1200150"/>
                </a:cubicBezTo>
                <a:cubicBezTo>
                  <a:pt x="180975" y="1450975"/>
                  <a:pt x="90487" y="1663700"/>
                  <a:pt x="0" y="1876425"/>
                </a:cubicBezTo>
              </a:path>
            </a:pathLst>
          </a:custGeom>
          <a:noFill/>
          <a:ln w="19050">
            <a:solidFill>
              <a:srgbClr val="00B0F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100" dirty="0">
              <a:latin typeface="Huawei Sans" panose="020C0503030203020204" pitchFamily="34" charset="0"/>
            </a:endParaRPr>
          </a:p>
        </p:txBody>
      </p:sp>
      <p:sp>
        <p:nvSpPr>
          <p:cNvPr id="173" name="Freeform: Shape 172">
            <a:extLst>
              <a:ext uri="{FF2B5EF4-FFF2-40B4-BE49-F238E27FC236}">
                <a16:creationId xmlns:a16="http://schemas.microsoft.com/office/drawing/2014/main" xmlns="" id="{7FDF8E9A-CD0C-4895-AE55-37EDBE66AC67}"/>
              </a:ext>
            </a:extLst>
          </p:cNvPr>
          <p:cNvSpPr/>
          <p:nvPr/>
        </p:nvSpPr>
        <p:spPr bwMode="gray">
          <a:xfrm>
            <a:off x="7962858" y="4772025"/>
            <a:ext cx="95292" cy="752475"/>
          </a:xfrm>
          <a:custGeom>
            <a:avLst/>
            <a:gdLst>
              <a:gd name="connsiteX0" fmla="*/ 85767 w 95292"/>
              <a:gd name="connsiteY0" fmla="*/ 0 h 704850"/>
              <a:gd name="connsiteX1" fmla="*/ 42 w 95292"/>
              <a:gd name="connsiteY1" fmla="*/ 314325 h 704850"/>
              <a:gd name="connsiteX2" fmla="*/ 95292 w 95292"/>
              <a:gd name="connsiteY2" fmla="*/ 704850 h 704850"/>
            </a:gdLst>
            <a:ahLst/>
            <a:cxnLst>
              <a:cxn ang="0">
                <a:pos x="connsiteX0" y="connsiteY0"/>
              </a:cxn>
              <a:cxn ang="0">
                <a:pos x="connsiteX1" y="connsiteY1"/>
              </a:cxn>
              <a:cxn ang="0">
                <a:pos x="connsiteX2" y="connsiteY2"/>
              </a:cxn>
            </a:cxnLst>
            <a:rect l="l" t="t" r="r" b="b"/>
            <a:pathLst>
              <a:path w="95292" h="704850">
                <a:moveTo>
                  <a:pt x="85767" y="0"/>
                </a:moveTo>
                <a:cubicBezTo>
                  <a:pt x="42110" y="98425"/>
                  <a:pt x="-1546" y="196850"/>
                  <a:pt x="42" y="314325"/>
                </a:cubicBezTo>
                <a:cubicBezTo>
                  <a:pt x="1629" y="431800"/>
                  <a:pt x="48460" y="568325"/>
                  <a:pt x="95292" y="704850"/>
                </a:cubicBezTo>
              </a:path>
            </a:pathLst>
          </a:custGeom>
          <a:noFill/>
          <a:ln w="19050">
            <a:solidFill>
              <a:srgbClr val="00B0F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100" dirty="0">
              <a:latin typeface="Huawei Sans" panose="020C0503030203020204" pitchFamily="34" charset="0"/>
            </a:endParaRPr>
          </a:p>
        </p:txBody>
      </p:sp>
      <p:sp>
        <p:nvSpPr>
          <p:cNvPr id="174" name="Freeform: Shape 173">
            <a:extLst>
              <a:ext uri="{FF2B5EF4-FFF2-40B4-BE49-F238E27FC236}">
                <a16:creationId xmlns:a16="http://schemas.microsoft.com/office/drawing/2014/main" xmlns="" id="{FBDA66FF-0359-4A9F-B221-BCD4D1E8F57B}"/>
              </a:ext>
            </a:extLst>
          </p:cNvPr>
          <p:cNvSpPr/>
          <p:nvPr/>
        </p:nvSpPr>
        <p:spPr bwMode="gray">
          <a:xfrm flipH="1">
            <a:off x="9330449" y="3618595"/>
            <a:ext cx="1604308" cy="1946216"/>
          </a:xfrm>
          <a:custGeom>
            <a:avLst/>
            <a:gdLst>
              <a:gd name="connsiteX0" fmla="*/ 1314450 w 1314450"/>
              <a:gd name="connsiteY0" fmla="*/ 0 h 1876425"/>
              <a:gd name="connsiteX1" fmla="*/ 1143000 w 1314450"/>
              <a:gd name="connsiteY1" fmla="*/ 371475 h 1876425"/>
              <a:gd name="connsiteX2" fmla="*/ 371475 w 1314450"/>
              <a:gd name="connsiteY2" fmla="*/ 1200150 h 1876425"/>
              <a:gd name="connsiteX3" fmla="*/ 0 w 1314450"/>
              <a:gd name="connsiteY3" fmla="*/ 1876425 h 1876425"/>
            </a:gdLst>
            <a:ahLst/>
            <a:cxnLst>
              <a:cxn ang="0">
                <a:pos x="connsiteX0" y="connsiteY0"/>
              </a:cxn>
              <a:cxn ang="0">
                <a:pos x="connsiteX1" y="connsiteY1"/>
              </a:cxn>
              <a:cxn ang="0">
                <a:pos x="connsiteX2" y="connsiteY2"/>
              </a:cxn>
              <a:cxn ang="0">
                <a:pos x="connsiteX3" y="connsiteY3"/>
              </a:cxn>
            </a:cxnLst>
            <a:rect l="l" t="t" r="r" b="b"/>
            <a:pathLst>
              <a:path w="1314450" h="1876425">
                <a:moveTo>
                  <a:pt x="1314450" y="0"/>
                </a:moveTo>
                <a:cubicBezTo>
                  <a:pt x="1307306" y="85725"/>
                  <a:pt x="1300163" y="171450"/>
                  <a:pt x="1143000" y="371475"/>
                </a:cubicBezTo>
                <a:cubicBezTo>
                  <a:pt x="985837" y="571500"/>
                  <a:pt x="561975" y="949325"/>
                  <a:pt x="371475" y="1200150"/>
                </a:cubicBezTo>
                <a:cubicBezTo>
                  <a:pt x="180975" y="1450975"/>
                  <a:pt x="90487" y="1663700"/>
                  <a:pt x="0" y="1876425"/>
                </a:cubicBezTo>
              </a:path>
            </a:pathLst>
          </a:custGeom>
          <a:noFill/>
          <a:ln w="19050">
            <a:solidFill>
              <a:srgbClr val="00B0F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100" dirty="0">
              <a:latin typeface="Huawei Sans" panose="020C0503030203020204" pitchFamily="34" charset="0"/>
            </a:endParaRPr>
          </a:p>
        </p:txBody>
      </p:sp>
      <p:sp>
        <p:nvSpPr>
          <p:cNvPr id="175" name="Freeform: Shape 174">
            <a:extLst>
              <a:ext uri="{FF2B5EF4-FFF2-40B4-BE49-F238E27FC236}">
                <a16:creationId xmlns:a16="http://schemas.microsoft.com/office/drawing/2014/main" xmlns="" id="{E88DE5B7-F43D-4491-9706-52C64FF7992C}"/>
              </a:ext>
            </a:extLst>
          </p:cNvPr>
          <p:cNvSpPr/>
          <p:nvPr/>
        </p:nvSpPr>
        <p:spPr bwMode="gray">
          <a:xfrm flipH="1">
            <a:off x="10389323" y="4789007"/>
            <a:ext cx="174244" cy="752475"/>
          </a:xfrm>
          <a:custGeom>
            <a:avLst/>
            <a:gdLst>
              <a:gd name="connsiteX0" fmla="*/ 85767 w 95292"/>
              <a:gd name="connsiteY0" fmla="*/ 0 h 704850"/>
              <a:gd name="connsiteX1" fmla="*/ 42 w 95292"/>
              <a:gd name="connsiteY1" fmla="*/ 314325 h 704850"/>
              <a:gd name="connsiteX2" fmla="*/ 95292 w 95292"/>
              <a:gd name="connsiteY2" fmla="*/ 704850 h 704850"/>
            </a:gdLst>
            <a:ahLst/>
            <a:cxnLst>
              <a:cxn ang="0">
                <a:pos x="connsiteX0" y="connsiteY0"/>
              </a:cxn>
              <a:cxn ang="0">
                <a:pos x="connsiteX1" y="connsiteY1"/>
              </a:cxn>
              <a:cxn ang="0">
                <a:pos x="connsiteX2" y="connsiteY2"/>
              </a:cxn>
            </a:cxnLst>
            <a:rect l="l" t="t" r="r" b="b"/>
            <a:pathLst>
              <a:path w="95292" h="704850">
                <a:moveTo>
                  <a:pt x="85767" y="0"/>
                </a:moveTo>
                <a:cubicBezTo>
                  <a:pt x="42110" y="98425"/>
                  <a:pt x="-1546" y="196850"/>
                  <a:pt x="42" y="314325"/>
                </a:cubicBezTo>
                <a:cubicBezTo>
                  <a:pt x="1629" y="431800"/>
                  <a:pt x="48460" y="568325"/>
                  <a:pt x="95292" y="704850"/>
                </a:cubicBezTo>
              </a:path>
            </a:pathLst>
          </a:custGeom>
          <a:noFill/>
          <a:ln w="19050">
            <a:solidFill>
              <a:srgbClr val="00B0F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100" dirty="0">
              <a:latin typeface="Huawei Sans" panose="020C0503030203020204" pitchFamily="34" charset="0"/>
            </a:endParaRPr>
          </a:p>
        </p:txBody>
      </p:sp>
      <p:cxnSp>
        <p:nvCxnSpPr>
          <p:cNvPr id="177" name="Straight Arrow Connector 176">
            <a:extLst>
              <a:ext uri="{FF2B5EF4-FFF2-40B4-BE49-F238E27FC236}">
                <a16:creationId xmlns:a16="http://schemas.microsoft.com/office/drawing/2014/main" xmlns="" id="{0CB48D80-C97C-4230-941F-DDEBC2964EB2}"/>
              </a:ext>
            </a:extLst>
          </p:cNvPr>
          <p:cNvCxnSpPr>
            <a:cxnSpLocks/>
          </p:cNvCxnSpPr>
          <p:nvPr/>
        </p:nvCxnSpPr>
        <p:spPr bwMode="gray">
          <a:xfrm>
            <a:off x="9160202" y="3615973"/>
            <a:ext cx="0" cy="1947223"/>
          </a:xfrm>
          <a:prstGeom prst="straightConnector1">
            <a:avLst/>
          </a:prstGeom>
          <a:ln w="19050">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79" name="Oval 41">
            <a:extLst>
              <a:ext uri="{FF2B5EF4-FFF2-40B4-BE49-F238E27FC236}">
                <a16:creationId xmlns:a16="http://schemas.microsoft.com/office/drawing/2014/main" xmlns="" id="{4E13ECD3-2C3F-483E-B4A9-0FC54B9654E3}"/>
              </a:ext>
            </a:extLst>
          </p:cNvPr>
          <p:cNvSpPr>
            <a:spLocks noChangeAspect="1"/>
          </p:cNvSpPr>
          <p:nvPr/>
        </p:nvSpPr>
        <p:spPr bwMode="gray">
          <a:xfrm>
            <a:off x="9062286" y="312326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000" b="1" dirty="0">
              <a:solidFill>
                <a:prstClr val="black"/>
              </a:solidFill>
              <a:latin typeface="Huawei Sans" panose="020C0503030203020204" pitchFamily="34" charset="0"/>
            </a:endParaRPr>
          </a:p>
        </p:txBody>
      </p:sp>
      <p:sp>
        <p:nvSpPr>
          <p:cNvPr id="180" name="Oval 41">
            <a:extLst>
              <a:ext uri="{FF2B5EF4-FFF2-40B4-BE49-F238E27FC236}">
                <a16:creationId xmlns:a16="http://schemas.microsoft.com/office/drawing/2014/main" xmlns="" id="{EE520326-A4A5-45D5-9EE5-67833FC134E0}"/>
              </a:ext>
            </a:extLst>
          </p:cNvPr>
          <p:cNvSpPr>
            <a:spLocks noChangeAspect="1"/>
          </p:cNvSpPr>
          <p:nvPr/>
        </p:nvSpPr>
        <p:spPr bwMode="gray">
          <a:xfrm>
            <a:off x="8877389" y="352606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000" b="1" dirty="0">
              <a:solidFill>
                <a:prstClr val="black"/>
              </a:solidFill>
              <a:latin typeface="Huawei Sans" panose="020C0503030203020204" pitchFamily="34" charset="0"/>
            </a:endParaRPr>
          </a:p>
        </p:txBody>
      </p:sp>
      <p:sp>
        <p:nvSpPr>
          <p:cNvPr id="181" name="Oval 41">
            <a:extLst>
              <a:ext uri="{FF2B5EF4-FFF2-40B4-BE49-F238E27FC236}">
                <a16:creationId xmlns:a16="http://schemas.microsoft.com/office/drawing/2014/main" xmlns="" id="{BC0A3FB6-8162-477B-B0B0-85B62EACDCEB}"/>
              </a:ext>
            </a:extLst>
          </p:cNvPr>
          <p:cNvSpPr>
            <a:spLocks noChangeAspect="1"/>
          </p:cNvSpPr>
          <p:nvPr/>
        </p:nvSpPr>
        <p:spPr bwMode="gray">
          <a:xfrm>
            <a:off x="9074322" y="352158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000" b="1" dirty="0">
              <a:solidFill>
                <a:prstClr val="black"/>
              </a:solidFill>
              <a:latin typeface="Huawei Sans" panose="020C0503030203020204" pitchFamily="34" charset="0"/>
            </a:endParaRPr>
          </a:p>
        </p:txBody>
      </p:sp>
      <p:sp>
        <p:nvSpPr>
          <p:cNvPr id="182" name="Oval 41">
            <a:extLst>
              <a:ext uri="{FF2B5EF4-FFF2-40B4-BE49-F238E27FC236}">
                <a16:creationId xmlns:a16="http://schemas.microsoft.com/office/drawing/2014/main" xmlns="" id="{DD173CC4-9245-4EEF-9D74-000AA4732D97}"/>
              </a:ext>
            </a:extLst>
          </p:cNvPr>
          <p:cNvSpPr>
            <a:spLocks noChangeAspect="1"/>
          </p:cNvSpPr>
          <p:nvPr/>
        </p:nvSpPr>
        <p:spPr bwMode="gray">
          <a:xfrm>
            <a:off x="9277522" y="352158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000" b="1" dirty="0">
              <a:solidFill>
                <a:prstClr val="black"/>
              </a:solidFill>
              <a:latin typeface="Huawei Sans" panose="020C0503030203020204" pitchFamily="34" charset="0"/>
            </a:endParaRPr>
          </a:p>
        </p:txBody>
      </p:sp>
      <p:sp>
        <p:nvSpPr>
          <p:cNvPr id="183" name="Rectangular Callout 75">
            <a:extLst>
              <a:ext uri="{FF2B5EF4-FFF2-40B4-BE49-F238E27FC236}">
                <a16:creationId xmlns:a16="http://schemas.microsoft.com/office/drawing/2014/main" xmlns="" id="{BDF80B22-8E87-4F83-838E-820250F4FCEB}"/>
              </a:ext>
            </a:extLst>
          </p:cNvPr>
          <p:cNvSpPr/>
          <p:nvPr/>
        </p:nvSpPr>
        <p:spPr bwMode="gray">
          <a:xfrm>
            <a:off x="7276259" y="3171968"/>
            <a:ext cx="1474277" cy="497947"/>
          </a:xfrm>
          <a:prstGeom prst="wedgeRectCallout">
            <a:avLst>
              <a:gd name="adj1" fmla="val 55499"/>
              <a:gd name="adj2" fmla="val -9048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rPr>
              <a:t>Only one broadcast flow needs to be sent for one video.</a:t>
            </a:r>
          </a:p>
        </p:txBody>
      </p:sp>
      <p:sp>
        <p:nvSpPr>
          <p:cNvPr id="184" name="Rectangular Callout 75">
            <a:extLst>
              <a:ext uri="{FF2B5EF4-FFF2-40B4-BE49-F238E27FC236}">
                <a16:creationId xmlns:a16="http://schemas.microsoft.com/office/drawing/2014/main" xmlns="" id="{03C60575-FEA6-4EEB-BFF4-679593D1F8C9}"/>
              </a:ext>
            </a:extLst>
          </p:cNvPr>
          <p:cNvSpPr/>
          <p:nvPr/>
        </p:nvSpPr>
        <p:spPr bwMode="gray">
          <a:xfrm>
            <a:off x="9369616" y="2789023"/>
            <a:ext cx="2250981" cy="713841"/>
          </a:xfrm>
          <a:prstGeom prst="wedgeRectCallout">
            <a:avLst>
              <a:gd name="adj1" fmla="val -56406"/>
              <a:gd name="adj2" fmla="val 3146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rPr>
              <a:t>The device replicates the broadcast flow and sends copies to all other local interfaces except the inbound interface.</a:t>
            </a:r>
          </a:p>
        </p:txBody>
      </p:sp>
      <p:sp>
        <p:nvSpPr>
          <p:cNvPr id="185" name="Rectangular Callout 75">
            <a:extLst>
              <a:ext uri="{FF2B5EF4-FFF2-40B4-BE49-F238E27FC236}">
                <a16:creationId xmlns:a16="http://schemas.microsoft.com/office/drawing/2014/main" xmlns="" id="{B4377A4F-EAE5-42D4-B6E8-61738C0B1A41}"/>
              </a:ext>
            </a:extLst>
          </p:cNvPr>
          <p:cNvSpPr/>
          <p:nvPr/>
        </p:nvSpPr>
        <p:spPr bwMode="gray">
          <a:xfrm>
            <a:off x="9459772" y="4709616"/>
            <a:ext cx="1966628" cy="539889"/>
          </a:xfrm>
          <a:prstGeom prst="wedgeRectCallout">
            <a:avLst>
              <a:gd name="adj1" fmla="val -62457"/>
              <a:gd name="adj2" fmla="val 3395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rPr>
              <a:t>Ordinary terminals may also receive broadcast data, causing </a:t>
            </a:r>
            <a:r>
              <a:rPr lang="en-US" sz="1100" b="1" dirty="0">
                <a:solidFill>
                  <a:srgbClr val="EC7061"/>
                </a:solidFill>
                <a:latin typeface="Huawei Sans" panose="020C0503030203020204" pitchFamily="34" charset="0"/>
                <a:ea typeface="方正兰亭黑简体" panose="02000000000000000000" pitchFamily="2" charset="-122"/>
              </a:rPr>
              <a:t>security risks</a:t>
            </a:r>
            <a:r>
              <a:rPr lang="en-US" sz="1050" dirty="0">
                <a:latin typeface="Huawei Sans" panose="020C0503030203020204" pitchFamily="34" charset="0"/>
                <a:ea typeface="方正兰亭黑简体" panose="02000000000000000000" pitchFamily="2" charset="-122"/>
              </a:rPr>
              <a:t>.</a:t>
            </a:r>
          </a:p>
        </p:txBody>
      </p:sp>
    </p:spTree>
    <p:extLst>
      <p:ext uri="{BB962C8B-B14F-4D97-AF65-F5344CB8AC3E}">
        <p14:creationId xmlns:p14="http://schemas.microsoft.com/office/powerpoint/2010/main" val="1297452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 name="Picture 2" descr="G:\做的项目\公共\扁平图标切换\更新2015_01_21\oss扁平图标库2015_01_21更新-04.png">
            <a:extLst>
              <a:ext uri="{FF2B5EF4-FFF2-40B4-BE49-F238E27FC236}">
                <a16:creationId xmlns:a16="http://schemas.microsoft.com/office/drawing/2014/main" xmlns="" id="{2496653E-7105-4FAB-A04F-EAAEA1A116D3}"/>
              </a:ext>
            </a:extLst>
          </p:cNvPr>
          <p:cNvPicPr>
            <a:picLocks noChangeArrowheads="1"/>
          </p:cNvPicPr>
          <p:nvPr/>
        </p:nvPicPr>
        <p:blipFill>
          <a:blip r:embed="rId3" cstate="print"/>
          <a:stretch>
            <a:fillRect/>
          </a:stretch>
        </p:blipFill>
        <p:spPr bwMode="gray">
          <a:xfrm>
            <a:off x="6368859" y="3605079"/>
            <a:ext cx="528117" cy="399259"/>
          </a:xfrm>
          <a:prstGeom prst="rect">
            <a:avLst/>
          </a:prstGeom>
          <a:noFill/>
        </p:spPr>
      </p:pic>
      <p:pic>
        <p:nvPicPr>
          <p:cNvPr id="97" name="Picture 2" descr="G:\做的项目\公共\扁平图标切换\更新2015_01_21\oss扁平图标库2015_01_21更新-04.png">
            <a:extLst>
              <a:ext uri="{FF2B5EF4-FFF2-40B4-BE49-F238E27FC236}">
                <a16:creationId xmlns:a16="http://schemas.microsoft.com/office/drawing/2014/main" xmlns="" id="{D74F4E8C-2032-43E0-A05B-A4F39A2094BA}"/>
              </a:ext>
            </a:extLst>
          </p:cNvPr>
          <p:cNvPicPr>
            <a:picLocks noChangeArrowheads="1"/>
          </p:cNvPicPr>
          <p:nvPr/>
        </p:nvPicPr>
        <p:blipFill>
          <a:blip r:embed="rId3" cstate="print"/>
          <a:stretch>
            <a:fillRect/>
          </a:stretch>
        </p:blipFill>
        <p:spPr bwMode="gray">
          <a:xfrm>
            <a:off x="5268342" y="4983100"/>
            <a:ext cx="528117" cy="399259"/>
          </a:xfrm>
          <a:prstGeom prst="rect">
            <a:avLst/>
          </a:prstGeom>
          <a:noFill/>
        </p:spPr>
      </p:pic>
      <p:pic>
        <p:nvPicPr>
          <p:cNvPr id="98" name="Picture 2" descr="G:\做的项目\公共\扁平图标切换\更新2015_01_21\oss扁平图标库2015_01_21更新-04.png">
            <a:extLst>
              <a:ext uri="{FF2B5EF4-FFF2-40B4-BE49-F238E27FC236}">
                <a16:creationId xmlns:a16="http://schemas.microsoft.com/office/drawing/2014/main" xmlns="" id="{7E6D09D3-BC68-4B06-9692-3214C4A316AB}"/>
              </a:ext>
            </a:extLst>
          </p:cNvPr>
          <p:cNvPicPr>
            <a:picLocks noChangeArrowheads="1"/>
          </p:cNvPicPr>
          <p:nvPr/>
        </p:nvPicPr>
        <p:blipFill>
          <a:blip r:embed="rId3" cstate="print"/>
          <a:stretch>
            <a:fillRect/>
          </a:stretch>
        </p:blipFill>
        <p:spPr bwMode="gray">
          <a:xfrm>
            <a:off x="6356395" y="4972963"/>
            <a:ext cx="528117" cy="399259"/>
          </a:xfrm>
          <a:prstGeom prst="rect">
            <a:avLst/>
          </a:prstGeom>
          <a:noFill/>
        </p:spPr>
      </p:pic>
      <p:pic>
        <p:nvPicPr>
          <p:cNvPr id="99" name="Picture 2" descr="G:\做的项目\公共\扁平图标切换\更新2015_01_21\oss扁平图标库2015_01_21更新-04.png">
            <a:extLst>
              <a:ext uri="{FF2B5EF4-FFF2-40B4-BE49-F238E27FC236}">
                <a16:creationId xmlns:a16="http://schemas.microsoft.com/office/drawing/2014/main" xmlns="" id="{467B4F8E-6B9D-464D-AB3C-0470713E28D8}"/>
              </a:ext>
            </a:extLst>
          </p:cNvPr>
          <p:cNvPicPr>
            <a:picLocks noChangeArrowheads="1"/>
          </p:cNvPicPr>
          <p:nvPr/>
        </p:nvPicPr>
        <p:blipFill>
          <a:blip r:embed="rId3" cstate="print"/>
          <a:stretch>
            <a:fillRect/>
          </a:stretch>
        </p:blipFill>
        <p:spPr bwMode="gray">
          <a:xfrm>
            <a:off x="7543212" y="4995206"/>
            <a:ext cx="528117" cy="399259"/>
          </a:xfrm>
          <a:prstGeom prst="rect">
            <a:avLst/>
          </a:prstGeom>
          <a:noFill/>
        </p:spPr>
      </p:pic>
      <p:sp>
        <p:nvSpPr>
          <p:cNvPr id="4" name="文本占位符 3"/>
          <p:cNvSpPr>
            <a:spLocks noGrp="1"/>
          </p:cNvSpPr>
          <p:nvPr>
            <p:ph type="body" sz="quarter" idx="10"/>
          </p:nvPr>
        </p:nvSpPr>
        <p:spPr bwMode="gray">
          <a:noFill/>
        </p:spPr>
        <p:txBody>
          <a:bodyPr wrap="square">
            <a:noAutofit/>
          </a:bodyPr>
          <a:lstStyle/>
          <a:p>
            <a:pPr>
              <a:lnSpc>
                <a:spcPct val="100000"/>
              </a:lnSpc>
            </a:pPr>
            <a:r>
              <a:rPr lang="en-US" sz="1600" dirty="0">
                <a:latin typeface="Huawei Sans" panose="020C0503030203020204" pitchFamily="34" charset="0"/>
              </a:rPr>
              <a:t>In multicast transmission mode, a data flow is transmitted to a group of users along a multicast distribution tree (MDT). Each link transmits only one copy of multicast data flows. Compared with unicast and broadcast, multicast has the following advantages:</a:t>
            </a:r>
          </a:p>
          <a:p>
            <a:pPr lvl="1">
              <a:lnSpc>
                <a:spcPct val="100000"/>
              </a:lnSpc>
            </a:pPr>
            <a:r>
              <a:rPr lang="en-US" sz="1400" dirty="0">
                <a:latin typeface="Huawei Sans" panose="020C0503030203020204" pitchFamily="34" charset="0"/>
              </a:rPr>
              <a:t>Compared with unicast, multicast prevents the increase in the number of users from increasing the pressure on the video source or significantly increasing the consumption of network resources.</a:t>
            </a:r>
          </a:p>
          <a:p>
            <a:pPr lvl="1">
              <a:lnSpc>
                <a:spcPct val="100000"/>
              </a:lnSpc>
            </a:pPr>
            <a:r>
              <a:rPr lang="en-US" sz="1400" dirty="0">
                <a:latin typeface="Huawei Sans" panose="020C0503030203020204" pitchFamily="34" charset="0"/>
              </a:rPr>
              <a:t>Compared with broadcast, multicast improves transmission security without wasting network resources. In addition, multicast transmission can be implemented across network segments.</a:t>
            </a:r>
          </a:p>
        </p:txBody>
      </p:sp>
      <p:sp>
        <p:nvSpPr>
          <p:cNvPr id="3" name="标题 2"/>
          <p:cNvSpPr>
            <a:spLocks noGrp="1"/>
          </p:cNvSpPr>
          <p:nvPr>
            <p:ph type="title"/>
          </p:nvPr>
        </p:nvSpPr>
        <p:spPr bwMode="gray"/>
        <p:txBody>
          <a:bodyPr wrap="square">
            <a:noAutofit/>
          </a:bodyPr>
          <a:lstStyle/>
          <a:p>
            <a:r>
              <a:rPr lang="en-US" dirty="0">
                <a:latin typeface="Huawei Sans" panose="020C0503030203020204" pitchFamily="34" charset="0"/>
              </a:rPr>
              <a:t>Using Multicast to Carry P2MP Services</a:t>
            </a:r>
          </a:p>
        </p:txBody>
      </p:sp>
      <p:pic>
        <p:nvPicPr>
          <p:cNvPr id="59" name="图片 10">
            <a:extLst>
              <a:ext uri="{FF2B5EF4-FFF2-40B4-BE49-F238E27FC236}">
                <a16:creationId xmlns:a16="http://schemas.microsoft.com/office/drawing/2014/main" xmlns="" id="{04748EED-D0C3-4275-A60F-C6DA4D0AD71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4850268" y="5811114"/>
            <a:ext cx="947802" cy="548686"/>
          </a:xfrm>
          <a:prstGeom prst="rect">
            <a:avLst/>
          </a:prstGeom>
        </p:spPr>
      </p:pic>
      <p:cxnSp>
        <p:nvCxnSpPr>
          <p:cNvPr id="60" name="直接连接符 12">
            <a:extLst>
              <a:ext uri="{FF2B5EF4-FFF2-40B4-BE49-F238E27FC236}">
                <a16:creationId xmlns:a16="http://schemas.microsoft.com/office/drawing/2014/main" xmlns="" id="{98E09DD8-C16C-4011-920A-B9BE1F35DEF2}"/>
              </a:ext>
            </a:extLst>
          </p:cNvPr>
          <p:cNvCxnSpPr>
            <a:cxnSpLocks/>
            <a:stCxn id="62" idx="3"/>
          </p:cNvCxnSpPr>
          <p:nvPr/>
        </p:nvCxnSpPr>
        <p:spPr bwMode="gray">
          <a:xfrm>
            <a:off x="5981781" y="3265198"/>
            <a:ext cx="643138" cy="32384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61" name="文本框 28">
            <a:extLst>
              <a:ext uri="{FF2B5EF4-FFF2-40B4-BE49-F238E27FC236}">
                <a16:creationId xmlns:a16="http://schemas.microsoft.com/office/drawing/2014/main" xmlns="" id="{ACB5AFC9-FA20-4D5B-BDE7-CC19FC3F5095}"/>
              </a:ext>
            </a:extLst>
          </p:cNvPr>
          <p:cNvSpPr txBox="1"/>
          <p:nvPr/>
        </p:nvSpPr>
        <p:spPr bwMode="gray">
          <a:xfrm>
            <a:off x="3799966" y="5957627"/>
            <a:ext cx="1062933"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ea typeface="+mn-ea"/>
                <a:cs typeface="Arial" pitchFamily="34" charset="0"/>
              </a:rPr>
              <a:t>IPTV client</a:t>
            </a:r>
          </a:p>
        </p:txBody>
      </p:sp>
      <p:pic>
        <p:nvPicPr>
          <p:cNvPr id="62" name="图片 37" descr="交换机.png">
            <a:extLst>
              <a:ext uri="{FF2B5EF4-FFF2-40B4-BE49-F238E27FC236}">
                <a16:creationId xmlns:a16="http://schemas.microsoft.com/office/drawing/2014/main" xmlns="" id="{1C269F9A-D676-4678-A45C-9FBA12626107}"/>
              </a:ext>
            </a:extLst>
          </p:cNvPr>
          <p:cNvPicPr preferRelativeResize="0">
            <a:picLocks/>
          </p:cNvPicPr>
          <p:nvPr/>
        </p:nvPicPr>
        <p:blipFill>
          <a:blip r:embed="rId5" cstate="print"/>
          <a:stretch>
            <a:fillRect/>
          </a:stretch>
        </p:blipFill>
        <p:spPr bwMode="gray">
          <a:xfrm>
            <a:off x="5453663" y="3065487"/>
            <a:ext cx="528118" cy="399421"/>
          </a:xfrm>
          <a:prstGeom prst="rect">
            <a:avLst/>
          </a:prstGeom>
        </p:spPr>
      </p:pic>
      <p:pic>
        <p:nvPicPr>
          <p:cNvPr id="63" name="图片 38" descr="PC.png">
            <a:extLst>
              <a:ext uri="{FF2B5EF4-FFF2-40B4-BE49-F238E27FC236}">
                <a16:creationId xmlns:a16="http://schemas.microsoft.com/office/drawing/2014/main" xmlns="" id="{884C067E-59AC-40EF-A04B-3F11A9D212CA}"/>
              </a:ext>
            </a:extLst>
          </p:cNvPr>
          <p:cNvPicPr>
            <a:picLocks noChangeAspect="1"/>
          </p:cNvPicPr>
          <p:nvPr/>
        </p:nvPicPr>
        <p:blipFill>
          <a:blip r:embed="rId6" cstate="print"/>
          <a:stretch>
            <a:fillRect/>
          </a:stretch>
        </p:blipFill>
        <p:spPr bwMode="gray">
          <a:xfrm>
            <a:off x="4757264" y="5957627"/>
            <a:ext cx="430614" cy="304901"/>
          </a:xfrm>
          <a:prstGeom prst="rect">
            <a:avLst/>
          </a:prstGeom>
        </p:spPr>
      </p:pic>
      <p:pic>
        <p:nvPicPr>
          <p:cNvPr id="64" name="图片 39">
            <a:extLst>
              <a:ext uri="{FF2B5EF4-FFF2-40B4-BE49-F238E27FC236}">
                <a16:creationId xmlns:a16="http://schemas.microsoft.com/office/drawing/2014/main" xmlns="" id="{5D7712A4-11A6-4BAD-8C82-F3358ECA1D1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6151018" y="5820709"/>
            <a:ext cx="947802" cy="548686"/>
          </a:xfrm>
          <a:prstGeom prst="rect">
            <a:avLst/>
          </a:prstGeom>
        </p:spPr>
      </p:pic>
      <p:pic>
        <p:nvPicPr>
          <p:cNvPr id="67" name="图片 40" descr="PC.png">
            <a:extLst>
              <a:ext uri="{FF2B5EF4-FFF2-40B4-BE49-F238E27FC236}">
                <a16:creationId xmlns:a16="http://schemas.microsoft.com/office/drawing/2014/main" xmlns="" id="{50A787F8-70E0-46E1-BF54-450E5F7B7575}"/>
              </a:ext>
            </a:extLst>
          </p:cNvPr>
          <p:cNvPicPr>
            <a:picLocks noChangeAspect="1"/>
          </p:cNvPicPr>
          <p:nvPr/>
        </p:nvPicPr>
        <p:blipFill>
          <a:blip r:embed="rId6" cstate="print"/>
          <a:stretch>
            <a:fillRect/>
          </a:stretch>
        </p:blipFill>
        <p:spPr bwMode="gray">
          <a:xfrm>
            <a:off x="6418008" y="5959715"/>
            <a:ext cx="430614" cy="304901"/>
          </a:xfrm>
          <a:prstGeom prst="rect">
            <a:avLst/>
          </a:prstGeom>
        </p:spPr>
      </p:pic>
      <p:pic>
        <p:nvPicPr>
          <p:cNvPr id="68" name="图片 41">
            <a:extLst>
              <a:ext uri="{FF2B5EF4-FFF2-40B4-BE49-F238E27FC236}">
                <a16:creationId xmlns:a16="http://schemas.microsoft.com/office/drawing/2014/main" xmlns="" id="{FD00D79F-E4F6-4B1B-9264-790156862A7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604863" y="5814605"/>
            <a:ext cx="947802" cy="548686"/>
          </a:xfrm>
          <a:prstGeom prst="rect">
            <a:avLst/>
          </a:prstGeom>
        </p:spPr>
      </p:pic>
      <p:pic>
        <p:nvPicPr>
          <p:cNvPr id="69" name="图片 42" descr="PC.png">
            <a:extLst>
              <a:ext uri="{FF2B5EF4-FFF2-40B4-BE49-F238E27FC236}">
                <a16:creationId xmlns:a16="http://schemas.microsoft.com/office/drawing/2014/main" xmlns="" id="{1897E23B-B08C-4733-8C77-DE42EF80A9D8}"/>
              </a:ext>
            </a:extLst>
          </p:cNvPr>
          <p:cNvPicPr>
            <a:picLocks noChangeAspect="1"/>
          </p:cNvPicPr>
          <p:nvPr/>
        </p:nvPicPr>
        <p:blipFill>
          <a:blip r:embed="rId6" cstate="print"/>
          <a:stretch>
            <a:fillRect/>
          </a:stretch>
        </p:blipFill>
        <p:spPr bwMode="gray">
          <a:xfrm>
            <a:off x="7596719" y="5953612"/>
            <a:ext cx="430614" cy="304901"/>
          </a:xfrm>
          <a:prstGeom prst="rect">
            <a:avLst/>
          </a:prstGeom>
        </p:spPr>
      </p:pic>
      <p:cxnSp>
        <p:nvCxnSpPr>
          <p:cNvPr id="70" name="直接连接符 12">
            <a:extLst>
              <a:ext uri="{FF2B5EF4-FFF2-40B4-BE49-F238E27FC236}">
                <a16:creationId xmlns:a16="http://schemas.microsoft.com/office/drawing/2014/main" xmlns="" id="{7C90363D-1004-48F6-B56F-F3CDC7EB85D0}"/>
              </a:ext>
            </a:extLst>
          </p:cNvPr>
          <p:cNvCxnSpPr>
            <a:cxnSpLocks/>
            <a:endCxn id="96" idx="2"/>
          </p:cNvCxnSpPr>
          <p:nvPr/>
        </p:nvCxnSpPr>
        <p:spPr bwMode="gray">
          <a:xfrm flipV="1">
            <a:off x="6632918" y="4004338"/>
            <a:ext cx="0" cy="33552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71" name="直接连接符 12">
            <a:extLst>
              <a:ext uri="{FF2B5EF4-FFF2-40B4-BE49-F238E27FC236}">
                <a16:creationId xmlns:a16="http://schemas.microsoft.com/office/drawing/2014/main" xmlns="" id="{080F55AA-0820-4F84-B752-3BAAB97E0E5C}"/>
              </a:ext>
            </a:extLst>
          </p:cNvPr>
          <p:cNvCxnSpPr>
            <a:cxnSpLocks/>
            <a:stCxn id="97" idx="0"/>
            <a:endCxn id="79" idx="20"/>
          </p:cNvCxnSpPr>
          <p:nvPr/>
        </p:nvCxnSpPr>
        <p:spPr bwMode="gray">
          <a:xfrm flipV="1">
            <a:off x="5532401" y="4702302"/>
            <a:ext cx="696505" cy="280798"/>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72" name="直接连接符 12">
            <a:extLst>
              <a:ext uri="{FF2B5EF4-FFF2-40B4-BE49-F238E27FC236}">
                <a16:creationId xmlns:a16="http://schemas.microsoft.com/office/drawing/2014/main" xmlns="" id="{20C7A000-AC44-4A46-BB84-3C74B282F96E}"/>
              </a:ext>
            </a:extLst>
          </p:cNvPr>
          <p:cNvCxnSpPr>
            <a:cxnSpLocks/>
            <a:stCxn id="99" idx="0"/>
            <a:endCxn id="79" idx="11"/>
          </p:cNvCxnSpPr>
          <p:nvPr/>
        </p:nvCxnSpPr>
        <p:spPr bwMode="gray">
          <a:xfrm flipH="1" flipV="1">
            <a:off x="6995782" y="4705642"/>
            <a:ext cx="811489" cy="28956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73" name="直接连接符 12">
            <a:extLst>
              <a:ext uri="{FF2B5EF4-FFF2-40B4-BE49-F238E27FC236}">
                <a16:creationId xmlns:a16="http://schemas.microsoft.com/office/drawing/2014/main" xmlns="" id="{EF5E49AC-D60E-4046-9736-C31B76A6F9C4}"/>
              </a:ext>
            </a:extLst>
          </p:cNvPr>
          <p:cNvCxnSpPr>
            <a:cxnSpLocks/>
            <a:stCxn id="98" idx="0"/>
          </p:cNvCxnSpPr>
          <p:nvPr/>
        </p:nvCxnSpPr>
        <p:spPr bwMode="gray">
          <a:xfrm flipV="1">
            <a:off x="6620454" y="4700687"/>
            <a:ext cx="1340" cy="27227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74" name="直接连接符 12">
            <a:extLst>
              <a:ext uri="{FF2B5EF4-FFF2-40B4-BE49-F238E27FC236}">
                <a16:creationId xmlns:a16="http://schemas.microsoft.com/office/drawing/2014/main" xmlns="" id="{94CC56F1-7344-4EC6-9114-B2FB416D6A41}"/>
              </a:ext>
            </a:extLst>
          </p:cNvPr>
          <p:cNvCxnSpPr>
            <a:cxnSpLocks/>
            <a:stCxn id="97" idx="2"/>
            <a:endCxn id="59" idx="0"/>
          </p:cNvCxnSpPr>
          <p:nvPr/>
        </p:nvCxnSpPr>
        <p:spPr bwMode="gray">
          <a:xfrm flipH="1">
            <a:off x="5324169" y="5382359"/>
            <a:ext cx="208232" cy="42875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75" name="直接连接符 12">
            <a:extLst>
              <a:ext uri="{FF2B5EF4-FFF2-40B4-BE49-F238E27FC236}">
                <a16:creationId xmlns:a16="http://schemas.microsoft.com/office/drawing/2014/main" xmlns="" id="{5595709D-127E-42C0-8622-8C58EF1F88D4}"/>
              </a:ext>
            </a:extLst>
          </p:cNvPr>
          <p:cNvCxnSpPr>
            <a:cxnSpLocks/>
            <a:stCxn id="98" idx="2"/>
            <a:endCxn id="64" idx="0"/>
          </p:cNvCxnSpPr>
          <p:nvPr/>
        </p:nvCxnSpPr>
        <p:spPr bwMode="gray">
          <a:xfrm>
            <a:off x="6620454" y="5372222"/>
            <a:ext cx="4465" cy="44848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76" name="直接连接符 12">
            <a:extLst>
              <a:ext uri="{FF2B5EF4-FFF2-40B4-BE49-F238E27FC236}">
                <a16:creationId xmlns:a16="http://schemas.microsoft.com/office/drawing/2014/main" xmlns="" id="{2570F88B-3F34-4C62-A31E-AF8D1E9AC4A2}"/>
              </a:ext>
            </a:extLst>
          </p:cNvPr>
          <p:cNvCxnSpPr>
            <a:cxnSpLocks/>
            <a:stCxn id="99" idx="2"/>
            <a:endCxn id="68" idx="0"/>
          </p:cNvCxnSpPr>
          <p:nvPr/>
        </p:nvCxnSpPr>
        <p:spPr bwMode="gray">
          <a:xfrm>
            <a:off x="7807271" y="5394465"/>
            <a:ext cx="271493" cy="42014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77" name="图片 38" descr="PC.png">
            <a:extLst>
              <a:ext uri="{FF2B5EF4-FFF2-40B4-BE49-F238E27FC236}">
                <a16:creationId xmlns:a16="http://schemas.microsoft.com/office/drawing/2014/main" xmlns="" id="{E7DED689-F9FE-438B-80EA-BCEEB6F17086}"/>
              </a:ext>
            </a:extLst>
          </p:cNvPr>
          <p:cNvPicPr>
            <a:picLocks noChangeAspect="1"/>
          </p:cNvPicPr>
          <p:nvPr/>
        </p:nvPicPr>
        <p:blipFill>
          <a:blip r:embed="rId6" cstate="print"/>
          <a:stretch>
            <a:fillRect/>
          </a:stretch>
        </p:blipFill>
        <p:spPr bwMode="gray">
          <a:xfrm>
            <a:off x="5328623" y="5959667"/>
            <a:ext cx="430614" cy="304901"/>
          </a:xfrm>
          <a:prstGeom prst="rect">
            <a:avLst/>
          </a:prstGeom>
        </p:spPr>
      </p:pic>
      <p:sp>
        <p:nvSpPr>
          <p:cNvPr id="78" name="文本框 27">
            <a:extLst>
              <a:ext uri="{FF2B5EF4-FFF2-40B4-BE49-F238E27FC236}">
                <a16:creationId xmlns:a16="http://schemas.microsoft.com/office/drawing/2014/main" xmlns="" id="{C6E2569C-1E6D-4524-8312-4A76F3BEADD8}"/>
              </a:ext>
            </a:extLst>
          </p:cNvPr>
          <p:cNvSpPr txBox="1"/>
          <p:nvPr/>
        </p:nvSpPr>
        <p:spPr bwMode="gray">
          <a:xfrm>
            <a:off x="4391026" y="3110667"/>
            <a:ext cx="1133776" cy="470280"/>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ea typeface="+mn-ea"/>
                <a:cs typeface="Arial" pitchFamily="34" charset="0"/>
              </a:rPr>
              <a:t>Video source</a:t>
            </a:r>
          </a:p>
        </p:txBody>
      </p:sp>
      <p:sp>
        <p:nvSpPr>
          <p:cNvPr id="79" name="Freeform 159">
            <a:extLst>
              <a:ext uri="{FF2B5EF4-FFF2-40B4-BE49-F238E27FC236}">
                <a16:creationId xmlns:a16="http://schemas.microsoft.com/office/drawing/2014/main" xmlns="" id="{98B9B32F-B920-43FA-B771-6DC39A1A77EA}"/>
              </a:ext>
            </a:extLst>
          </p:cNvPr>
          <p:cNvSpPr/>
          <p:nvPr/>
        </p:nvSpPr>
        <p:spPr bwMode="gray">
          <a:xfrm flipH="1">
            <a:off x="6098777" y="4155584"/>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Multicast network</a:t>
            </a:r>
          </a:p>
        </p:txBody>
      </p:sp>
      <p:pic>
        <p:nvPicPr>
          <p:cNvPr id="80" name="图片 42" descr="PC.png">
            <a:extLst>
              <a:ext uri="{FF2B5EF4-FFF2-40B4-BE49-F238E27FC236}">
                <a16:creationId xmlns:a16="http://schemas.microsoft.com/office/drawing/2014/main" xmlns="" id="{1A2334DF-A009-4D1C-A7FB-A3DCB862FC9A}"/>
              </a:ext>
            </a:extLst>
          </p:cNvPr>
          <p:cNvPicPr>
            <a:picLocks noChangeAspect="1"/>
          </p:cNvPicPr>
          <p:nvPr/>
        </p:nvPicPr>
        <p:blipFill>
          <a:blip r:embed="rId6" cstate="print"/>
          <a:stretch>
            <a:fillRect/>
          </a:stretch>
        </p:blipFill>
        <p:spPr bwMode="gray">
          <a:xfrm>
            <a:off x="8203479" y="5961037"/>
            <a:ext cx="430614" cy="304901"/>
          </a:xfrm>
          <a:prstGeom prst="rect">
            <a:avLst/>
          </a:prstGeom>
        </p:spPr>
      </p:pic>
      <p:sp>
        <p:nvSpPr>
          <p:cNvPr id="81" name="文本框 28">
            <a:extLst>
              <a:ext uri="{FF2B5EF4-FFF2-40B4-BE49-F238E27FC236}">
                <a16:creationId xmlns:a16="http://schemas.microsoft.com/office/drawing/2014/main" xmlns="" id="{538B04BF-821B-4C62-8DD5-66DAE2C60C9B}"/>
              </a:ext>
            </a:extLst>
          </p:cNvPr>
          <p:cNvSpPr txBox="1"/>
          <p:nvPr/>
        </p:nvSpPr>
        <p:spPr bwMode="gray">
          <a:xfrm>
            <a:off x="8505063" y="5998608"/>
            <a:ext cx="1062933"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ea typeface="+mn-ea"/>
                <a:cs typeface="Arial" pitchFamily="34" charset="0"/>
              </a:rPr>
              <a:t>IPTV client</a:t>
            </a:r>
          </a:p>
        </p:txBody>
      </p:sp>
      <p:sp>
        <p:nvSpPr>
          <p:cNvPr id="82" name="文本框 28">
            <a:extLst>
              <a:ext uri="{FF2B5EF4-FFF2-40B4-BE49-F238E27FC236}">
                <a16:creationId xmlns:a16="http://schemas.microsoft.com/office/drawing/2014/main" xmlns="" id="{4EC44903-F386-4723-ACBA-03B0F0397D07}"/>
              </a:ext>
            </a:extLst>
          </p:cNvPr>
          <p:cNvSpPr txBox="1"/>
          <p:nvPr/>
        </p:nvSpPr>
        <p:spPr bwMode="gray">
          <a:xfrm>
            <a:off x="6767148" y="5878692"/>
            <a:ext cx="815522" cy="470280"/>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ea typeface="+mn-ea"/>
                <a:cs typeface="Arial" pitchFamily="34" charset="0"/>
              </a:rPr>
              <a:t>Ordinary terminal</a:t>
            </a:r>
          </a:p>
        </p:txBody>
      </p:sp>
      <p:cxnSp>
        <p:nvCxnSpPr>
          <p:cNvPr id="83" name="Straight Arrow Connector 82">
            <a:extLst>
              <a:ext uri="{FF2B5EF4-FFF2-40B4-BE49-F238E27FC236}">
                <a16:creationId xmlns:a16="http://schemas.microsoft.com/office/drawing/2014/main" xmlns="" id="{95FB2C5C-B6A5-49ED-ACEA-7EE90D1EED74}"/>
              </a:ext>
            </a:extLst>
          </p:cNvPr>
          <p:cNvCxnSpPr>
            <a:cxnSpLocks/>
          </p:cNvCxnSpPr>
          <p:nvPr/>
        </p:nvCxnSpPr>
        <p:spPr bwMode="gray">
          <a:xfrm>
            <a:off x="6052919" y="3223757"/>
            <a:ext cx="594229" cy="295008"/>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84" name="Freeform: Shape 83">
            <a:extLst>
              <a:ext uri="{FF2B5EF4-FFF2-40B4-BE49-F238E27FC236}">
                <a16:creationId xmlns:a16="http://schemas.microsoft.com/office/drawing/2014/main" xmlns="" id="{DFB8C154-6426-4882-9D00-0BC2704ACF63}"/>
              </a:ext>
            </a:extLst>
          </p:cNvPr>
          <p:cNvSpPr/>
          <p:nvPr/>
        </p:nvSpPr>
        <p:spPr bwMode="gray">
          <a:xfrm>
            <a:off x="5127581" y="3996589"/>
            <a:ext cx="1314450" cy="1876425"/>
          </a:xfrm>
          <a:custGeom>
            <a:avLst/>
            <a:gdLst>
              <a:gd name="connsiteX0" fmla="*/ 1314450 w 1314450"/>
              <a:gd name="connsiteY0" fmla="*/ 0 h 1876425"/>
              <a:gd name="connsiteX1" fmla="*/ 1143000 w 1314450"/>
              <a:gd name="connsiteY1" fmla="*/ 371475 h 1876425"/>
              <a:gd name="connsiteX2" fmla="*/ 371475 w 1314450"/>
              <a:gd name="connsiteY2" fmla="*/ 1200150 h 1876425"/>
              <a:gd name="connsiteX3" fmla="*/ 0 w 1314450"/>
              <a:gd name="connsiteY3" fmla="*/ 1876425 h 1876425"/>
            </a:gdLst>
            <a:ahLst/>
            <a:cxnLst>
              <a:cxn ang="0">
                <a:pos x="connsiteX0" y="connsiteY0"/>
              </a:cxn>
              <a:cxn ang="0">
                <a:pos x="connsiteX1" y="connsiteY1"/>
              </a:cxn>
              <a:cxn ang="0">
                <a:pos x="connsiteX2" y="connsiteY2"/>
              </a:cxn>
              <a:cxn ang="0">
                <a:pos x="connsiteX3" y="connsiteY3"/>
              </a:cxn>
            </a:cxnLst>
            <a:rect l="l" t="t" r="r" b="b"/>
            <a:pathLst>
              <a:path w="1314450" h="1876425">
                <a:moveTo>
                  <a:pt x="1314450" y="0"/>
                </a:moveTo>
                <a:cubicBezTo>
                  <a:pt x="1307306" y="85725"/>
                  <a:pt x="1300163" y="171450"/>
                  <a:pt x="1143000" y="371475"/>
                </a:cubicBezTo>
                <a:cubicBezTo>
                  <a:pt x="985837" y="571500"/>
                  <a:pt x="561975" y="949325"/>
                  <a:pt x="371475" y="1200150"/>
                </a:cubicBezTo>
                <a:cubicBezTo>
                  <a:pt x="180975" y="1450975"/>
                  <a:pt x="90487" y="1663700"/>
                  <a:pt x="0" y="1876425"/>
                </a:cubicBezTo>
              </a:path>
            </a:pathLst>
          </a:custGeom>
          <a:noFill/>
          <a:ln w="19050">
            <a:solidFill>
              <a:srgbClr val="00B0F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85" name="Freeform: Shape 84">
            <a:extLst>
              <a:ext uri="{FF2B5EF4-FFF2-40B4-BE49-F238E27FC236}">
                <a16:creationId xmlns:a16="http://schemas.microsoft.com/office/drawing/2014/main" xmlns="" id="{2152B91F-7782-49AB-8B90-03C1B220B2D3}"/>
              </a:ext>
            </a:extLst>
          </p:cNvPr>
          <p:cNvSpPr/>
          <p:nvPr/>
        </p:nvSpPr>
        <p:spPr bwMode="gray">
          <a:xfrm>
            <a:off x="5441864" y="5158639"/>
            <a:ext cx="95292" cy="752475"/>
          </a:xfrm>
          <a:custGeom>
            <a:avLst/>
            <a:gdLst>
              <a:gd name="connsiteX0" fmla="*/ 85767 w 95292"/>
              <a:gd name="connsiteY0" fmla="*/ 0 h 704850"/>
              <a:gd name="connsiteX1" fmla="*/ 42 w 95292"/>
              <a:gd name="connsiteY1" fmla="*/ 314325 h 704850"/>
              <a:gd name="connsiteX2" fmla="*/ 95292 w 95292"/>
              <a:gd name="connsiteY2" fmla="*/ 704850 h 704850"/>
            </a:gdLst>
            <a:ahLst/>
            <a:cxnLst>
              <a:cxn ang="0">
                <a:pos x="connsiteX0" y="connsiteY0"/>
              </a:cxn>
              <a:cxn ang="0">
                <a:pos x="connsiteX1" y="connsiteY1"/>
              </a:cxn>
              <a:cxn ang="0">
                <a:pos x="connsiteX2" y="connsiteY2"/>
              </a:cxn>
            </a:cxnLst>
            <a:rect l="l" t="t" r="r" b="b"/>
            <a:pathLst>
              <a:path w="95292" h="704850">
                <a:moveTo>
                  <a:pt x="85767" y="0"/>
                </a:moveTo>
                <a:cubicBezTo>
                  <a:pt x="42110" y="98425"/>
                  <a:pt x="-1546" y="196850"/>
                  <a:pt x="42" y="314325"/>
                </a:cubicBezTo>
                <a:cubicBezTo>
                  <a:pt x="1629" y="431800"/>
                  <a:pt x="48460" y="568325"/>
                  <a:pt x="95292" y="704850"/>
                </a:cubicBezTo>
              </a:path>
            </a:pathLst>
          </a:custGeom>
          <a:noFill/>
          <a:ln w="19050">
            <a:solidFill>
              <a:srgbClr val="00B0F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86" name="Freeform: Shape 85">
            <a:extLst>
              <a:ext uri="{FF2B5EF4-FFF2-40B4-BE49-F238E27FC236}">
                <a16:creationId xmlns:a16="http://schemas.microsoft.com/office/drawing/2014/main" xmlns="" id="{F301DB9B-1373-4749-AAF4-1277A93D627C}"/>
              </a:ext>
            </a:extLst>
          </p:cNvPr>
          <p:cNvSpPr/>
          <p:nvPr/>
        </p:nvSpPr>
        <p:spPr bwMode="gray">
          <a:xfrm flipH="1">
            <a:off x="6809455" y="4005209"/>
            <a:ext cx="1604308" cy="1946216"/>
          </a:xfrm>
          <a:custGeom>
            <a:avLst/>
            <a:gdLst>
              <a:gd name="connsiteX0" fmla="*/ 1314450 w 1314450"/>
              <a:gd name="connsiteY0" fmla="*/ 0 h 1876425"/>
              <a:gd name="connsiteX1" fmla="*/ 1143000 w 1314450"/>
              <a:gd name="connsiteY1" fmla="*/ 371475 h 1876425"/>
              <a:gd name="connsiteX2" fmla="*/ 371475 w 1314450"/>
              <a:gd name="connsiteY2" fmla="*/ 1200150 h 1876425"/>
              <a:gd name="connsiteX3" fmla="*/ 0 w 1314450"/>
              <a:gd name="connsiteY3" fmla="*/ 1876425 h 1876425"/>
            </a:gdLst>
            <a:ahLst/>
            <a:cxnLst>
              <a:cxn ang="0">
                <a:pos x="connsiteX0" y="connsiteY0"/>
              </a:cxn>
              <a:cxn ang="0">
                <a:pos x="connsiteX1" y="connsiteY1"/>
              </a:cxn>
              <a:cxn ang="0">
                <a:pos x="connsiteX2" y="connsiteY2"/>
              </a:cxn>
              <a:cxn ang="0">
                <a:pos x="connsiteX3" y="connsiteY3"/>
              </a:cxn>
            </a:cxnLst>
            <a:rect l="l" t="t" r="r" b="b"/>
            <a:pathLst>
              <a:path w="1314450" h="1876425">
                <a:moveTo>
                  <a:pt x="1314450" y="0"/>
                </a:moveTo>
                <a:cubicBezTo>
                  <a:pt x="1307306" y="85725"/>
                  <a:pt x="1300163" y="171450"/>
                  <a:pt x="1143000" y="371475"/>
                </a:cubicBezTo>
                <a:cubicBezTo>
                  <a:pt x="985837" y="571500"/>
                  <a:pt x="561975" y="949325"/>
                  <a:pt x="371475" y="1200150"/>
                </a:cubicBezTo>
                <a:cubicBezTo>
                  <a:pt x="180975" y="1450975"/>
                  <a:pt x="90487" y="1663700"/>
                  <a:pt x="0" y="1876425"/>
                </a:cubicBezTo>
              </a:path>
            </a:pathLst>
          </a:custGeom>
          <a:noFill/>
          <a:ln w="19050">
            <a:solidFill>
              <a:srgbClr val="00B0F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87" name="Freeform: Shape 86">
            <a:extLst>
              <a:ext uri="{FF2B5EF4-FFF2-40B4-BE49-F238E27FC236}">
                <a16:creationId xmlns:a16="http://schemas.microsoft.com/office/drawing/2014/main" xmlns="" id="{039995CC-E5E5-4082-970C-2BE0675FF270}"/>
              </a:ext>
            </a:extLst>
          </p:cNvPr>
          <p:cNvSpPr/>
          <p:nvPr/>
        </p:nvSpPr>
        <p:spPr bwMode="gray">
          <a:xfrm flipH="1">
            <a:off x="7868329" y="5175621"/>
            <a:ext cx="174244" cy="752475"/>
          </a:xfrm>
          <a:custGeom>
            <a:avLst/>
            <a:gdLst>
              <a:gd name="connsiteX0" fmla="*/ 85767 w 95292"/>
              <a:gd name="connsiteY0" fmla="*/ 0 h 704850"/>
              <a:gd name="connsiteX1" fmla="*/ 42 w 95292"/>
              <a:gd name="connsiteY1" fmla="*/ 314325 h 704850"/>
              <a:gd name="connsiteX2" fmla="*/ 95292 w 95292"/>
              <a:gd name="connsiteY2" fmla="*/ 704850 h 704850"/>
            </a:gdLst>
            <a:ahLst/>
            <a:cxnLst>
              <a:cxn ang="0">
                <a:pos x="connsiteX0" y="connsiteY0"/>
              </a:cxn>
              <a:cxn ang="0">
                <a:pos x="connsiteX1" y="connsiteY1"/>
              </a:cxn>
              <a:cxn ang="0">
                <a:pos x="connsiteX2" y="connsiteY2"/>
              </a:cxn>
            </a:cxnLst>
            <a:rect l="l" t="t" r="r" b="b"/>
            <a:pathLst>
              <a:path w="95292" h="704850">
                <a:moveTo>
                  <a:pt x="85767" y="0"/>
                </a:moveTo>
                <a:cubicBezTo>
                  <a:pt x="42110" y="98425"/>
                  <a:pt x="-1546" y="196850"/>
                  <a:pt x="42" y="314325"/>
                </a:cubicBezTo>
                <a:cubicBezTo>
                  <a:pt x="1629" y="431800"/>
                  <a:pt x="48460" y="568325"/>
                  <a:pt x="95292" y="704850"/>
                </a:cubicBezTo>
              </a:path>
            </a:pathLst>
          </a:custGeom>
          <a:noFill/>
          <a:ln w="19050">
            <a:solidFill>
              <a:srgbClr val="00B0F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89" name="Oval 41">
            <a:extLst>
              <a:ext uri="{FF2B5EF4-FFF2-40B4-BE49-F238E27FC236}">
                <a16:creationId xmlns:a16="http://schemas.microsoft.com/office/drawing/2014/main" xmlns="" id="{A9E02EB6-2313-4867-A6CF-8554B72F9640}"/>
              </a:ext>
            </a:extLst>
          </p:cNvPr>
          <p:cNvSpPr>
            <a:spLocks noChangeAspect="1"/>
          </p:cNvSpPr>
          <p:nvPr/>
        </p:nvSpPr>
        <p:spPr bwMode="gray">
          <a:xfrm>
            <a:off x="6541292" y="350987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050" b="1" dirty="0">
              <a:solidFill>
                <a:prstClr val="black"/>
              </a:solidFill>
              <a:latin typeface="Huawei Sans" panose="020C0503030203020204" pitchFamily="34" charset="0"/>
            </a:endParaRPr>
          </a:p>
        </p:txBody>
      </p:sp>
      <p:sp>
        <p:nvSpPr>
          <p:cNvPr id="90" name="Oval 41">
            <a:extLst>
              <a:ext uri="{FF2B5EF4-FFF2-40B4-BE49-F238E27FC236}">
                <a16:creationId xmlns:a16="http://schemas.microsoft.com/office/drawing/2014/main" xmlns="" id="{4029B55D-BB81-4BAD-884F-B7E6BCD635F1}"/>
              </a:ext>
            </a:extLst>
          </p:cNvPr>
          <p:cNvSpPr>
            <a:spLocks noChangeAspect="1"/>
          </p:cNvSpPr>
          <p:nvPr/>
        </p:nvSpPr>
        <p:spPr bwMode="gray">
          <a:xfrm>
            <a:off x="6356395" y="391267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050" b="1" dirty="0">
              <a:solidFill>
                <a:prstClr val="black"/>
              </a:solidFill>
              <a:latin typeface="Huawei Sans" panose="020C0503030203020204" pitchFamily="34" charset="0"/>
            </a:endParaRPr>
          </a:p>
        </p:txBody>
      </p:sp>
      <p:sp>
        <p:nvSpPr>
          <p:cNvPr id="92" name="Oval 41">
            <a:extLst>
              <a:ext uri="{FF2B5EF4-FFF2-40B4-BE49-F238E27FC236}">
                <a16:creationId xmlns:a16="http://schemas.microsoft.com/office/drawing/2014/main" xmlns="" id="{1EA8636D-D6B2-458F-B1BB-50759B268DC2}"/>
              </a:ext>
            </a:extLst>
          </p:cNvPr>
          <p:cNvSpPr>
            <a:spLocks noChangeAspect="1"/>
          </p:cNvSpPr>
          <p:nvPr/>
        </p:nvSpPr>
        <p:spPr bwMode="gray">
          <a:xfrm>
            <a:off x="6756528" y="390819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050" b="1" dirty="0">
              <a:solidFill>
                <a:prstClr val="black"/>
              </a:solidFill>
              <a:latin typeface="Huawei Sans" panose="020C0503030203020204" pitchFamily="34" charset="0"/>
            </a:endParaRPr>
          </a:p>
        </p:txBody>
      </p:sp>
      <p:sp>
        <p:nvSpPr>
          <p:cNvPr id="93" name="Rectangular Callout 75">
            <a:extLst>
              <a:ext uri="{FF2B5EF4-FFF2-40B4-BE49-F238E27FC236}">
                <a16:creationId xmlns:a16="http://schemas.microsoft.com/office/drawing/2014/main" xmlns="" id="{5BD56FC7-941F-4379-A55B-F4BAE1CB5952}"/>
              </a:ext>
            </a:extLst>
          </p:cNvPr>
          <p:cNvSpPr/>
          <p:nvPr/>
        </p:nvSpPr>
        <p:spPr bwMode="gray">
          <a:xfrm>
            <a:off x="4710107" y="3597936"/>
            <a:ext cx="1436331" cy="531938"/>
          </a:xfrm>
          <a:prstGeom prst="wedgeRectCallout">
            <a:avLst>
              <a:gd name="adj1" fmla="val 54725"/>
              <a:gd name="adj2" fmla="val -9681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rPr>
              <a:t>Only one </a:t>
            </a:r>
            <a:r>
              <a:rPr lang="en-US" sz="1100" b="1" dirty="0">
                <a:solidFill>
                  <a:srgbClr val="EC7061"/>
                </a:solidFill>
                <a:latin typeface="Huawei Sans" panose="020C0503030203020204" pitchFamily="34" charset="0"/>
                <a:ea typeface="方正兰亭黑简体" panose="02000000000000000000" pitchFamily="2" charset="-122"/>
              </a:rPr>
              <a:t>multicast</a:t>
            </a:r>
            <a:r>
              <a:rPr lang="en-US" sz="1100" dirty="0">
                <a:latin typeface="Huawei Sans" panose="020C0503030203020204" pitchFamily="34" charset="0"/>
                <a:ea typeface="方正兰亭黑简体" panose="02000000000000000000" pitchFamily="2" charset="-122"/>
              </a:rPr>
              <a:t> </a:t>
            </a:r>
            <a:r>
              <a:rPr lang="en-US" sz="1100" dirty="0">
                <a:solidFill>
                  <a:schemeClr val="tx1"/>
                </a:solidFill>
                <a:latin typeface="Huawei Sans" panose="020C0503030203020204" pitchFamily="34" charset="0"/>
                <a:ea typeface="方正兰亭黑简体" panose="02000000000000000000" pitchFamily="2" charset="-122"/>
              </a:rPr>
              <a:t>flow needs to be sent for one video.</a:t>
            </a:r>
          </a:p>
        </p:txBody>
      </p:sp>
      <p:sp>
        <p:nvSpPr>
          <p:cNvPr id="94" name="Rectangular Callout 75">
            <a:extLst>
              <a:ext uri="{FF2B5EF4-FFF2-40B4-BE49-F238E27FC236}">
                <a16:creationId xmlns:a16="http://schemas.microsoft.com/office/drawing/2014/main" xmlns="" id="{6D8A095B-A6C6-45CC-A396-EF50A24594F9}"/>
              </a:ext>
            </a:extLst>
          </p:cNvPr>
          <p:cNvSpPr/>
          <p:nvPr/>
        </p:nvSpPr>
        <p:spPr bwMode="gray">
          <a:xfrm>
            <a:off x="7263274" y="3754728"/>
            <a:ext cx="1966451" cy="585132"/>
          </a:xfrm>
          <a:prstGeom prst="wedgeRectCallout">
            <a:avLst>
              <a:gd name="adj1" fmla="val -74653"/>
              <a:gd name="adj2" fmla="val -4423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rPr>
              <a:t>The device replicates multicast flows and sends copies to specific interfaces.</a:t>
            </a:r>
          </a:p>
        </p:txBody>
      </p:sp>
      <p:sp>
        <p:nvSpPr>
          <p:cNvPr id="2" name="Rectangle 1">
            <a:extLst>
              <a:ext uri="{FF2B5EF4-FFF2-40B4-BE49-F238E27FC236}">
                <a16:creationId xmlns:a16="http://schemas.microsoft.com/office/drawing/2014/main" xmlns="" id="{70A67FC2-4780-4952-8AF1-5E15F67BC163}"/>
              </a:ext>
            </a:extLst>
          </p:cNvPr>
          <p:cNvSpPr/>
          <p:nvPr/>
        </p:nvSpPr>
        <p:spPr bwMode="gray">
          <a:xfrm>
            <a:off x="6066319" y="5733638"/>
            <a:ext cx="1369761" cy="661225"/>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41" name="Rectangular Callout 75">
            <a:extLst>
              <a:ext uri="{FF2B5EF4-FFF2-40B4-BE49-F238E27FC236}">
                <a16:creationId xmlns:a16="http://schemas.microsoft.com/office/drawing/2014/main" xmlns="" id="{6D40591E-54ED-4033-804E-03DECE9F150F}"/>
              </a:ext>
            </a:extLst>
          </p:cNvPr>
          <p:cNvSpPr/>
          <p:nvPr/>
        </p:nvSpPr>
        <p:spPr bwMode="gray">
          <a:xfrm>
            <a:off x="5978481" y="5175621"/>
            <a:ext cx="1406271" cy="533373"/>
          </a:xfrm>
          <a:prstGeom prst="wedgeRectCallout">
            <a:avLst>
              <a:gd name="adj1" fmla="val 14952"/>
              <a:gd name="adj2" fmla="val 8987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rPr>
              <a:t>Ordinary terminals </a:t>
            </a:r>
            <a:r>
              <a:rPr lang="en-US" sz="1100" b="1" dirty="0">
                <a:solidFill>
                  <a:srgbClr val="EC7061"/>
                </a:solidFill>
                <a:latin typeface="Huawei Sans" panose="020C0503030203020204" pitchFamily="34" charset="0"/>
                <a:ea typeface="方正兰亭黑简体" panose="02000000000000000000" pitchFamily="2" charset="-122"/>
              </a:rPr>
              <a:t>will not receive multicast flows</a:t>
            </a:r>
            <a:r>
              <a:rPr lang="en-US" sz="1100" dirty="0">
                <a:solidFill>
                  <a:schemeClr val="tx1"/>
                </a:solidFill>
                <a:latin typeface="Huawei Sans" panose="020C0503030203020204" pitchFamily="34" charset="0"/>
                <a:ea typeface="方正兰亭黑简体" panose="02000000000000000000" pitchFamily="2" charset="-122"/>
              </a:rPr>
              <a:t>.</a:t>
            </a:r>
          </a:p>
        </p:txBody>
      </p:sp>
    </p:spTree>
    <p:extLst>
      <p:ext uri="{BB962C8B-B14F-4D97-AF65-F5344CB8AC3E}">
        <p14:creationId xmlns:p14="http://schemas.microsoft.com/office/powerpoint/2010/main" val="8119271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159">
            <a:extLst>
              <a:ext uri="{FF2B5EF4-FFF2-40B4-BE49-F238E27FC236}">
                <a16:creationId xmlns:a16="http://schemas.microsoft.com/office/drawing/2014/main" xmlns="" id="{64FA12B1-D044-4558-8F92-DDC23C664871}"/>
              </a:ext>
            </a:extLst>
          </p:cNvPr>
          <p:cNvSpPr/>
          <p:nvPr/>
        </p:nvSpPr>
        <p:spPr bwMode="gray">
          <a:xfrm flipH="1">
            <a:off x="5125773" y="5085670"/>
            <a:ext cx="2010899" cy="105115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schemeClr val="tx1"/>
              </a:solidFill>
              <a:latin typeface="Huawei Sans" panose="020C0503030203020204" pitchFamily="34" charset="0"/>
            </a:endParaRPr>
          </a:p>
          <a:p>
            <a:pPr algn="ctr" fontAlgn="ctr"/>
            <a:r>
              <a:rPr lang="en-US" sz="1200" dirty="0">
                <a:solidFill>
                  <a:schemeClr val="tx1"/>
                </a:solidFill>
                <a:latin typeface="Huawei Sans" panose="020C0503030203020204" pitchFamily="34" charset="0"/>
              </a:rPr>
              <a:t>Multicast network</a:t>
            </a:r>
          </a:p>
        </p:txBody>
      </p:sp>
      <p:sp>
        <p:nvSpPr>
          <p:cNvPr id="3" name="Text Placeholder 2">
            <a:extLst>
              <a:ext uri="{FF2B5EF4-FFF2-40B4-BE49-F238E27FC236}">
                <a16:creationId xmlns:a16="http://schemas.microsoft.com/office/drawing/2014/main" xmlns="" id="{412B8DA5-976D-4441-9C80-D86BE9D98E10}"/>
              </a:ext>
            </a:extLst>
          </p:cNvPr>
          <p:cNvSpPr>
            <a:spLocks noGrp="1"/>
          </p:cNvSpPr>
          <p:nvPr>
            <p:ph type="body" sz="quarter" idx="10"/>
          </p:nvPr>
        </p:nvSpPr>
        <p:spPr bwMode="gray"/>
        <p:txBody>
          <a:bodyPr wrap="square">
            <a:noAutofit/>
          </a:bodyPr>
          <a:lstStyle/>
          <a:p>
            <a:pPr marL="0" indent="0">
              <a:buNone/>
            </a:pPr>
            <a:r>
              <a:rPr lang="en-US" sz="1600" dirty="0">
                <a:latin typeface="Huawei Sans" panose="020C0503030203020204" pitchFamily="34" charset="0"/>
              </a:rPr>
              <a:t>The structure of a multicast data packet is similar to that of a unicast packet, but the destination MAC address and destination IP address of a multicast data packet are different from those of a unicast packet.</a:t>
            </a:r>
          </a:p>
          <a:p>
            <a:pPr lvl="1"/>
            <a:r>
              <a:rPr lang="en-US" sz="1400" dirty="0">
                <a:latin typeface="Huawei Sans" panose="020C0503030203020204" pitchFamily="34" charset="0"/>
              </a:rPr>
              <a:t>The destination IP address of a multicast packet is a multicast IP address ranging from 224.0.0.0 to 239.255.255.255.</a:t>
            </a:r>
          </a:p>
          <a:p>
            <a:pPr lvl="1"/>
            <a:r>
              <a:rPr lang="en-US" sz="1400" dirty="0">
                <a:latin typeface="Huawei Sans" panose="020C0503030203020204" pitchFamily="34" charset="0"/>
              </a:rPr>
              <a:t>The destination MAC address of a multicast packet is a multicast MAC address, which is mapped from a multicast IP address.</a:t>
            </a:r>
          </a:p>
        </p:txBody>
      </p:sp>
      <p:sp>
        <p:nvSpPr>
          <p:cNvPr id="2" name="Title 1">
            <a:extLst>
              <a:ext uri="{FF2B5EF4-FFF2-40B4-BE49-F238E27FC236}">
                <a16:creationId xmlns:a16="http://schemas.microsoft.com/office/drawing/2014/main" xmlns="" id="{D3B1B929-B4D6-4ACD-9574-71939A100C99}"/>
              </a:ext>
            </a:extLst>
          </p:cNvPr>
          <p:cNvSpPr>
            <a:spLocks noGrp="1"/>
          </p:cNvSpPr>
          <p:nvPr>
            <p:ph type="title"/>
          </p:nvPr>
        </p:nvSpPr>
        <p:spPr bwMode="gray"/>
        <p:txBody>
          <a:bodyPr wrap="square">
            <a:noAutofit/>
          </a:bodyPr>
          <a:lstStyle/>
          <a:p>
            <a:r>
              <a:rPr lang="en-US" dirty="0">
                <a:latin typeface="Huawei Sans" panose="020C0503030203020204" pitchFamily="34" charset="0"/>
              </a:rPr>
              <a:t>Multicast Data Packet Structure</a:t>
            </a:r>
          </a:p>
        </p:txBody>
      </p:sp>
      <p:graphicFrame>
        <p:nvGraphicFramePr>
          <p:cNvPr id="4" name="表格 3">
            <a:extLst>
              <a:ext uri="{FF2B5EF4-FFF2-40B4-BE49-F238E27FC236}">
                <a16:creationId xmlns:a16="http://schemas.microsoft.com/office/drawing/2014/main" xmlns="" id="{17141BD6-2558-4E77-B304-09CF83B23BAB}"/>
              </a:ext>
            </a:extLst>
          </p:cNvPr>
          <p:cNvGraphicFramePr>
            <a:graphicFrameLocks noGrp="1"/>
          </p:cNvGraphicFramePr>
          <p:nvPr>
            <p:extLst>
              <p:ext uri="{D42A27DB-BD31-4B8C-83A1-F6EECF244321}">
                <p14:modId xmlns:p14="http://schemas.microsoft.com/office/powerpoint/2010/main" val="2485923920"/>
              </p:ext>
            </p:extLst>
          </p:nvPr>
        </p:nvGraphicFramePr>
        <p:xfrm>
          <a:off x="2647794" y="4023948"/>
          <a:ext cx="8286852" cy="363679"/>
        </p:xfrm>
        <a:graphic>
          <a:graphicData uri="http://schemas.openxmlformats.org/drawingml/2006/table">
            <a:tbl>
              <a:tblPr firstRow="1" bandRow="1">
                <a:tableStyleId>{F5AB1C69-6EDB-4FF4-983F-18BD219EF322}</a:tableStyleId>
              </a:tblPr>
              <a:tblGrid>
                <a:gridCol w="1286338">
                  <a:extLst>
                    <a:ext uri="{9D8B030D-6E8A-4147-A177-3AD203B41FA5}">
                      <a16:colId xmlns:a16="http://schemas.microsoft.com/office/drawing/2014/main" xmlns="" val="20000"/>
                    </a:ext>
                  </a:extLst>
                </a:gridCol>
                <a:gridCol w="1358891">
                  <a:extLst>
                    <a:ext uri="{9D8B030D-6E8A-4147-A177-3AD203B41FA5}">
                      <a16:colId xmlns:a16="http://schemas.microsoft.com/office/drawing/2014/main" xmlns="" val="1342525089"/>
                    </a:ext>
                  </a:extLst>
                </a:gridCol>
                <a:gridCol w="1306286">
                  <a:extLst>
                    <a:ext uri="{9D8B030D-6E8A-4147-A177-3AD203B41FA5}">
                      <a16:colId xmlns:a16="http://schemas.microsoft.com/office/drawing/2014/main" xmlns="" val="20001"/>
                    </a:ext>
                  </a:extLst>
                </a:gridCol>
                <a:gridCol w="1415143">
                  <a:extLst>
                    <a:ext uri="{9D8B030D-6E8A-4147-A177-3AD203B41FA5}">
                      <a16:colId xmlns:a16="http://schemas.microsoft.com/office/drawing/2014/main" xmlns="" val="891016128"/>
                    </a:ext>
                  </a:extLst>
                </a:gridCol>
                <a:gridCol w="2920194">
                  <a:extLst>
                    <a:ext uri="{9D8B030D-6E8A-4147-A177-3AD203B41FA5}">
                      <a16:colId xmlns:a16="http://schemas.microsoft.com/office/drawing/2014/main" xmlns="" val="20002"/>
                    </a:ext>
                  </a:extLst>
                </a:gridCol>
              </a:tblGrid>
              <a:tr h="363679">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600" b="1" dirty="0" err="1">
                          <a:solidFill>
                            <a:srgbClr val="EC7061"/>
                          </a:solidFill>
                          <a:latin typeface="Huawei Sans" panose="020C0503030203020204" pitchFamily="34" charset="0"/>
                          <a:ea typeface="+mn-ea"/>
                        </a:rPr>
                        <a:t>Dest</a:t>
                      </a:r>
                      <a:r>
                        <a:rPr lang="en-US" sz="1600" b="1" dirty="0">
                          <a:solidFill>
                            <a:srgbClr val="EC7061"/>
                          </a:solidFill>
                          <a:latin typeface="Huawei Sans" panose="020C0503030203020204" pitchFamily="34" charset="0"/>
                          <a:ea typeface="+mn-ea"/>
                        </a:rPr>
                        <a:t> MAC</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600" b="0" dirty="0" err="1">
                          <a:solidFill>
                            <a:schemeClr val="tx1"/>
                          </a:solidFill>
                          <a:latin typeface="Huawei Sans" panose="020C0503030203020204" pitchFamily="34" charset="0"/>
                          <a:ea typeface="+mn-ea"/>
                        </a:rPr>
                        <a:t>Scr</a:t>
                      </a:r>
                      <a:r>
                        <a:rPr lang="en-US" sz="1600" b="0" dirty="0">
                          <a:solidFill>
                            <a:schemeClr val="tx1"/>
                          </a:solidFill>
                          <a:latin typeface="Huawei Sans" panose="020C0503030203020204" pitchFamily="34" charset="0"/>
                          <a:ea typeface="+mn-ea"/>
                        </a:rPr>
                        <a:t> MAC</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600" b="0" dirty="0" err="1">
                          <a:solidFill>
                            <a:schemeClr val="tx1"/>
                          </a:solidFill>
                          <a:latin typeface="Huawei Sans" panose="020C0503030203020204" pitchFamily="34" charset="0"/>
                          <a:ea typeface="+mn-ea"/>
                        </a:rPr>
                        <a:t>Scr</a:t>
                      </a:r>
                      <a:r>
                        <a:rPr lang="en-US" sz="1600" b="0" dirty="0">
                          <a:solidFill>
                            <a:schemeClr val="tx1"/>
                          </a:solidFill>
                          <a:latin typeface="Huawei Sans" panose="020C0503030203020204" pitchFamily="34" charset="0"/>
                          <a:ea typeface="+mn-ea"/>
                        </a:rPr>
                        <a:t> IP</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600" b="1" dirty="0" err="1">
                          <a:solidFill>
                            <a:srgbClr val="EC7061"/>
                          </a:solidFill>
                          <a:latin typeface="Huawei Sans" panose="020C0503030203020204" pitchFamily="34" charset="0"/>
                          <a:ea typeface="+mn-ea"/>
                        </a:rPr>
                        <a:t>Dest</a:t>
                      </a:r>
                      <a:r>
                        <a:rPr lang="en-US" sz="1600" b="1" dirty="0">
                          <a:solidFill>
                            <a:srgbClr val="EC7061"/>
                          </a:solidFill>
                          <a:latin typeface="Huawei Sans" panose="020C0503030203020204" pitchFamily="34" charset="0"/>
                          <a:ea typeface="+mn-ea"/>
                        </a:rPr>
                        <a:t> IP</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600" b="0" dirty="0">
                          <a:solidFill>
                            <a:schemeClr val="bg1">
                              <a:lumMod val="50000"/>
                            </a:schemeClr>
                          </a:solidFill>
                          <a:latin typeface="Huawei Sans" panose="020C0503030203020204" pitchFamily="34" charset="0"/>
                          <a:ea typeface="+mn-ea"/>
                        </a:rPr>
                        <a:t>Payload</a:t>
                      </a: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D17D"/>
                    </a:solidFill>
                  </a:tcPr>
                </a:tc>
                <a:extLst>
                  <a:ext uri="{0D108BD9-81ED-4DB2-BD59-A6C34878D82A}">
                    <a16:rowId xmlns:a16="http://schemas.microsoft.com/office/drawing/2014/main" xmlns="" val="10000"/>
                  </a:ext>
                </a:extLst>
              </a:tr>
            </a:tbl>
          </a:graphicData>
        </a:graphic>
      </p:graphicFrame>
      <p:cxnSp>
        <p:nvCxnSpPr>
          <p:cNvPr id="7" name="Straight Arrow Connector 6">
            <a:extLst>
              <a:ext uri="{FF2B5EF4-FFF2-40B4-BE49-F238E27FC236}">
                <a16:creationId xmlns:a16="http://schemas.microsoft.com/office/drawing/2014/main" xmlns="" id="{D0A26E59-4BA1-4520-B6D8-D229826BF4B0}"/>
              </a:ext>
            </a:extLst>
          </p:cNvPr>
          <p:cNvCxnSpPr>
            <a:cxnSpLocks/>
          </p:cNvCxnSpPr>
          <p:nvPr/>
        </p:nvCxnSpPr>
        <p:spPr bwMode="gray">
          <a:xfrm>
            <a:off x="3277666" y="3744354"/>
            <a:ext cx="0" cy="233351"/>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pic>
        <p:nvPicPr>
          <p:cNvPr id="11" name="Picture 2" descr="G:\做的项目\公共\扁平图标切换\更新2015_01_21\oss扁平图标库2015_01_21更新-04.png">
            <a:extLst>
              <a:ext uri="{FF2B5EF4-FFF2-40B4-BE49-F238E27FC236}">
                <a16:creationId xmlns:a16="http://schemas.microsoft.com/office/drawing/2014/main" xmlns="" id="{87F418B2-2C43-4757-8F39-81EB7E228450}"/>
              </a:ext>
            </a:extLst>
          </p:cNvPr>
          <p:cNvPicPr>
            <a:picLocks noChangeArrowheads="1"/>
          </p:cNvPicPr>
          <p:nvPr/>
        </p:nvPicPr>
        <p:blipFill>
          <a:blip r:embed="rId3" cstate="print"/>
          <a:stretch>
            <a:fillRect/>
          </a:stretch>
        </p:blipFill>
        <p:spPr bwMode="gray">
          <a:xfrm>
            <a:off x="4848443" y="5619242"/>
            <a:ext cx="528117" cy="399259"/>
          </a:xfrm>
          <a:prstGeom prst="rect">
            <a:avLst/>
          </a:prstGeom>
          <a:noFill/>
        </p:spPr>
      </p:pic>
      <p:pic>
        <p:nvPicPr>
          <p:cNvPr id="12" name="Picture 2" descr="G:\做的项目\公共\扁平图标切换\更新2015_01_21\oss扁平图标库2015_01_21更新-04.png">
            <a:extLst>
              <a:ext uri="{FF2B5EF4-FFF2-40B4-BE49-F238E27FC236}">
                <a16:creationId xmlns:a16="http://schemas.microsoft.com/office/drawing/2014/main" xmlns="" id="{407438C3-9C7C-4468-A5D8-09911D66B4C4}"/>
              </a:ext>
            </a:extLst>
          </p:cNvPr>
          <p:cNvPicPr>
            <a:picLocks noChangeArrowheads="1"/>
          </p:cNvPicPr>
          <p:nvPr/>
        </p:nvPicPr>
        <p:blipFill>
          <a:blip r:embed="rId3" cstate="print"/>
          <a:stretch>
            <a:fillRect/>
          </a:stretch>
        </p:blipFill>
        <p:spPr bwMode="gray">
          <a:xfrm>
            <a:off x="6921162" y="5619243"/>
            <a:ext cx="528117" cy="399259"/>
          </a:xfrm>
          <a:prstGeom prst="rect">
            <a:avLst/>
          </a:prstGeom>
          <a:noFill/>
        </p:spPr>
      </p:pic>
      <p:sp>
        <p:nvSpPr>
          <p:cNvPr id="22" name="Trapezoid 21">
            <a:extLst>
              <a:ext uri="{FF2B5EF4-FFF2-40B4-BE49-F238E27FC236}">
                <a16:creationId xmlns:a16="http://schemas.microsoft.com/office/drawing/2014/main" xmlns="" id="{118A4CD7-6E44-4A42-B929-81372A4F5418}"/>
              </a:ext>
            </a:extLst>
          </p:cNvPr>
          <p:cNvSpPr/>
          <p:nvPr/>
        </p:nvSpPr>
        <p:spPr bwMode="gray">
          <a:xfrm flipV="1">
            <a:off x="2659747" y="4416238"/>
            <a:ext cx="8276369" cy="666208"/>
          </a:xfrm>
          <a:custGeom>
            <a:avLst/>
            <a:gdLst>
              <a:gd name="connsiteX0" fmla="*/ 0 w 2105554"/>
              <a:gd name="connsiteY0" fmla="*/ 1377119 h 1377119"/>
              <a:gd name="connsiteX1" fmla="*/ 523884 w 2105554"/>
              <a:gd name="connsiteY1" fmla="*/ 0 h 1377119"/>
              <a:gd name="connsiteX2" fmla="*/ 1581670 w 2105554"/>
              <a:gd name="connsiteY2" fmla="*/ 0 h 1377119"/>
              <a:gd name="connsiteX3" fmla="*/ 2105554 w 2105554"/>
              <a:gd name="connsiteY3" fmla="*/ 1377119 h 1377119"/>
              <a:gd name="connsiteX4" fmla="*/ 0 w 2105554"/>
              <a:gd name="connsiteY4" fmla="*/ 1377119 h 1377119"/>
              <a:gd name="connsiteX0" fmla="*/ 0 w 3995314"/>
              <a:gd name="connsiteY0" fmla="*/ 1399979 h 1399979"/>
              <a:gd name="connsiteX1" fmla="*/ 2413644 w 3995314"/>
              <a:gd name="connsiteY1" fmla="*/ 0 h 1399979"/>
              <a:gd name="connsiteX2" fmla="*/ 3471430 w 3995314"/>
              <a:gd name="connsiteY2" fmla="*/ 0 h 1399979"/>
              <a:gd name="connsiteX3" fmla="*/ 3995314 w 3995314"/>
              <a:gd name="connsiteY3" fmla="*/ 1377119 h 1399979"/>
              <a:gd name="connsiteX4" fmla="*/ 0 w 3995314"/>
              <a:gd name="connsiteY4" fmla="*/ 1399979 h 1399979"/>
              <a:gd name="connsiteX0" fmla="*/ 0 w 8276369"/>
              <a:gd name="connsiteY0" fmla="*/ 1399979 h 1399979"/>
              <a:gd name="connsiteX1" fmla="*/ 2413644 w 8276369"/>
              <a:gd name="connsiteY1" fmla="*/ 0 h 1399979"/>
              <a:gd name="connsiteX2" fmla="*/ 3471430 w 8276369"/>
              <a:gd name="connsiteY2" fmla="*/ 0 h 1399979"/>
              <a:gd name="connsiteX3" fmla="*/ 8276369 w 8276369"/>
              <a:gd name="connsiteY3" fmla="*/ 1387510 h 1399979"/>
              <a:gd name="connsiteX4" fmla="*/ 0 w 8276369"/>
              <a:gd name="connsiteY4" fmla="*/ 1399979 h 1399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76369" h="1399979">
                <a:moveTo>
                  <a:pt x="0" y="1399979"/>
                </a:moveTo>
                <a:lnTo>
                  <a:pt x="2413644" y="0"/>
                </a:lnTo>
                <a:lnTo>
                  <a:pt x="3471430" y="0"/>
                </a:lnTo>
                <a:lnTo>
                  <a:pt x="8276369" y="1387510"/>
                </a:lnTo>
                <a:lnTo>
                  <a:pt x="0" y="1399979"/>
                </a:lnTo>
                <a:close/>
              </a:path>
            </a:pathLst>
          </a:custGeom>
          <a:gradFill>
            <a:gsLst>
              <a:gs pos="0">
                <a:schemeClr val="accent1">
                  <a:lumMod val="5000"/>
                  <a:lumOff val="95000"/>
                  <a:alpha val="50000"/>
                </a:schemeClr>
              </a:gs>
              <a:gs pos="100000">
                <a:schemeClr val="accent1">
                  <a:lumMod val="30000"/>
                  <a:lumOff val="70000"/>
                  <a:alpha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ndParaRPr>
          </a:p>
        </p:txBody>
      </p:sp>
      <p:pic>
        <p:nvPicPr>
          <p:cNvPr id="28" name="图片 37" descr="交换机.png">
            <a:extLst>
              <a:ext uri="{FF2B5EF4-FFF2-40B4-BE49-F238E27FC236}">
                <a16:creationId xmlns:a16="http://schemas.microsoft.com/office/drawing/2014/main" xmlns="" id="{7E496A8E-BA94-4886-8ADE-06ACAC6E5890}"/>
              </a:ext>
            </a:extLst>
          </p:cNvPr>
          <p:cNvPicPr preferRelativeResize="0">
            <a:picLocks/>
          </p:cNvPicPr>
          <p:nvPr/>
        </p:nvPicPr>
        <p:blipFill>
          <a:blip r:embed="rId4" cstate="print"/>
          <a:stretch>
            <a:fillRect/>
          </a:stretch>
        </p:blipFill>
        <p:spPr bwMode="gray">
          <a:xfrm>
            <a:off x="3056637" y="5614180"/>
            <a:ext cx="528118" cy="399421"/>
          </a:xfrm>
          <a:prstGeom prst="rect">
            <a:avLst/>
          </a:prstGeom>
        </p:spPr>
      </p:pic>
      <p:pic>
        <p:nvPicPr>
          <p:cNvPr id="29" name="图片 38" descr="PC.png">
            <a:extLst>
              <a:ext uri="{FF2B5EF4-FFF2-40B4-BE49-F238E27FC236}">
                <a16:creationId xmlns:a16="http://schemas.microsoft.com/office/drawing/2014/main" xmlns="" id="{B42259AD-094A-4D90-8CF8-6E0B23AAE26F}"/>
              </a:ext>
            </a:extLst>
          </p:cNvPr>
          <p:cNvPicPr>
            <a:picLocks noChangeAspect="1"/>
          </p:cNvPicPr>
          <p:nvPr/>
        </p:nvPicPr>
        <p:blipFill>
          <a:blip r:embed="rId5" cstate="print"/>
          <a:stretch>
            <a:fillRect/>
          </a:stretch>
        </p:blipFill>
        <p:spPr bwMode="gray">
          <a:xfrm>
            <a:off x="8718948" y="5633806"/>
            <a:ext cx="544104" cy="385259"/>
          </a:xfrm>
          <a:prstGeom prst="rect">
            <a:avLst/>
          </a:prstGeom>
        </p:spPr>
      </p:pic>
      <p:cxnSp>
        <p:nvCxnSpPr>
          <p:cNvPr id="30" name="直接连接符 12">
            <a:extLst>
              <a:ext uri="{FF2B5EF4-FFF2-40B4-BE49-F238E27FC236}">
                <a16:creationId xmlns:a16="http://schemas.microsoft.com/office/drawing/2014/main" xmlns="" id="{A20C8314-5CCF-4C58-BE9A-4601AEAA1BEB}"/>
              </a:ext>
            </a:extLst>
          </p:cNvPr>
          <p:cNvCxnSpPr>
            <a:cxnSpLocks/>
            <a:stCxn id="28" idx="3"/>
            <a:endCxn id="11" idx="1"/>
          </p:cNvCxnSpPr>
          <p:nvPr/>
        </p:nvCxnSpPr>
        <p:spPr bwMode="gray">
          <a:xfrm>
            <a:off x="3584755" y="5813891"/>
            <a:ext cx="1263688"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3" name="直接连接符 12">
            <a:extLst>
              <a:ext uri="{FF2B5EF4-FFF2-40B4-BE49-F238E27FC236}">
                <a16:creationId xmlns:a16="http://schemas.microsoft.com/office/drawing/2014/main" xmlns="" id="{54EFD776-3A65-41EC-8500-447AEAB55622}"/>
              </a:ext>
            </a:extLst>
          </p:cNvPr>
          <p:cNvCxnSpPr>
            <a:cxnSpLocks/>
            <a:stCxn id="12" idx="3"/>
            <a:endCxn id="29" idx="1"/>
          </p:cNvCxnSpPr>
          <p:nvPr/>
        </p:nvCxnSpPr>
        <p:spPr bwMode="gray">
          <a:xfrm>
            <a:off x="7449279" y="5818873"/>
            <a:ext cx="1269669"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6" name="Oval 41">
            <a:extLst>
              <a:ext uri="{FF2B5EF4-FFF2-40B4-BE49-F238E27FC236}">
                <a16:creationId xmlns:a16="http://schemas.microsoft.com/office/drawing/2014/main" xmlns="" id="{E54C1E02-8C68-4CA8-82FF-48FBFB69E269}"/>
              </a:ext>
            </a:extLst>
          </p:cNvPr>
          <p:cNvSpPr>
            <a:spLocks noChangeAspect="1"/>
          </p:cNvSpPr>
          <p:nvPr/>
        </p:nvSpPr>
        <p:spPr bwMode="gray">
          <a:xfrm>
            <a:off x="3489871" y="572851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100" b="1" dirty="0">
              <a:solidFill>
                <a:prstClr val="black"/>
              </a:solidFill>
              <a:latin typeface="Huawei Sans" panose="020C0503030203020204" pitchFamily="34" charset="0"/>
            </a:endParaRPr>
          </a:p>
        </p:txBody>
      </p:sp>
      <p:sp>
        <p:nvSpPr>
          <p:cNvPr id="27" name="TextBox 26">
            <a:extLst>
              <a:ext uri="{FF2B5EF4-FFF2-40B4-BE49-F238E27FC236}">
                <a16:creationId xmlns:a16="http://schemas.microsoft.com/office/drawing/2014/main" xmlns="" id="{BE071984-4E69-4043-85E9-97FA3A099627}"/>
              </a:ext>
            </a:extLst>
          </p:cNvPr>
          <p:cNvSpPr txBox="1"/>
          <p:nvPr/>
        </p:nvSpPr>
        <p:spPr bwMode="gray">
          <a:xfrm>
            <a:off x="3614251" y="5586759"/>
            <a:ext cx="1124414" cy="523220"/>
          </a:xfrm>
          <a:prstGeom prst="rect">
            <a:avLst/>
          </a:prstGeom>
          <a:noFill/>
        </p:spPr>
        <p:txBody>
          <a:bodyPr wrap="square" rtlCol="0">
            <a:noAutofit/>
          </a:bodyPr>
          <a:lstStyle/>
          <a:p>
            <a:pPr fontAlgn="ctr"/>
            <a:r>
              <a:rPr lang="en-US" sz="1100" dirty="0">
                <a:latin typeface="Huawei Sans" panose="020C0503030203020204" pitchFamily="34" charset="0"/>
              </a:rPr>
              <a:t>IP 1</a:t>
            </a:r>
          </a:p>
          <a:p>
            <a:pPr fontAlgn="ctr"/>
            <a:r>
              <a:rPr lang="en-US" sz="1100" dirty="0">
                <a:latin typeface="Huawei Sans" panose="020C0503030203020204" pitchFamily="34" charset="0"/>
              </a:rPr>
              <a:t>MAC 1</a:t>
            </a:r>
          </a:p>
        </p:txBody>
      </p:sp>
      <p:sp>
        <p:nvSpPr>
          <p:cNvPr id="37" name="TextBox 36">
            <a:extLst>
              <a:ext uri="{FF2B5EF4-FFF2-40B4-BE49-F238E27FC236}">
                <a16:creationId xmlns:a16="http://schemas.microsoft.com/office/drawing/2014/main" xmlns="" id="{B31A288F-DBA3-40ED-A7BB-89DC7E2BDFAA}"/>
              </a:ext>
            </a:extLst>
          </p:cNvPr>
          <p:cNvSpPr txBox="1"/>
          <p:nvPr/>
        </p:nvSpPr>
        <p:spPr bwMode="gray">
          <a:xfrm>
            <a:off x="2908351" y="5989709"/>
            <a:ext cx="815678" cy="389067"/>
          </a:xfrm>
          <a:prstGeom prst="rect">
            <a:avLst/>
          </a:prstGeom>
          <a:noFill/>
        </p:spPr>
        <p:txBody>
          <a:bodyPr wrap="square" rtlCol="0">
            <a:noAutofit/>
          </a:bodyPr>
          <a:lstStyle/>
          <a:p>
            <a:pPr algn="ctr" fontAlgn="ctr"/>
            <a:r>
              <a:rPr lang="en-US" sz="1100" dirty="0">
                <a:latin typeface="Huawei Sans" panose="020C0503030203020204" pitchFamily="34" charset="0"/>
              </a:rPr>
              <a:t>Multicast source</a:t>
            </a:r>
          </a:p>
        </p:txBody>
      </p:sp>
      <p:sp>
        <p:nvSpPr>
          <p:cNvPr id="38" name="TextBox 37">
            <a:extLst>
              <a:ext uri="{FF2B5EF4-FFF2-40B4-BE49-F238E27FC236}">
                <a16:creationId xmlns:a16="http://schemas.microsoft.com/office/drawing/2014/main" xmlns="" id="{62F295D8-D5A0-4421-B0EF-F8B38480B677}"/>
              </a:ext>
            </a:extLst>
          </p:cNvPr>
          <p:cNvSpPr txBox="1"/>
          <p:nvPr/>
        </p:nvSpPr>
        <p:spPr bwMode="gray">
          <a:xfrm>
            <a:off x="8355931" y="6022287"/>
            <a:ext cx="1348795" cy="399259"/>
          </a:xfrm>
          <a:prstGeom prst="rect">
            <a:avLst/>
          </a:prstGeom>
          <a:noFill/>
        </p:spPr>
        <p:txBody>
          <a:bodyPr wrap="square" rtlCol="0">
            <a:noAutofit/>
          </a:bodyPr>
          <a:lstStyle/>
          <a:p>
            <a:pPr algn="ctr" fontAlgn="ctr"/>
            <a:r>
              <a:rPr lang="en-US" sz="1100" dirty="0">
                <a:latin typeface="Huawei Sans" panose="020C0503030203020204" pitchFamily="34" charset="0"/>
              </a:rPr>
              <a:t>Multicast group member</a:t>
            </a:r>
          </a:p>
        </p:txBody>
      </p:sp>
      <p:sp>
        <p:nvSpPr>
          <p:cNvPr id="39" name="TextBox 38">
            <a:extLst>
              <a:ext uri="{FF2B5EF4-FFF2-40B4-BE49-F238E27FC236}">
                <a16:creationId xmlns:a16="http://schemas.microsoft.com/office/drawing/2014/main" xmlns="" id="{2050D1EE-BD35-4DAB-98FC-0A965295C052}"/>
              </a:ext>
            </a:extLst>
          </p:cNvPr>
          <p:cNvSpPr txBox="1"/>
          <p:nvPr/>
        </p:nvSpPr>
        <p:spPr bwMode="gray">
          <a:xfrm>
            <a:off x="9219357" y="5586002"/>
            <a:ext cx="1346168" cy="462699"/>
          </a:xfrm>
          <a:prstGeom prst="rect">
            <a:avLst/>
          </a:prstGeom>
          <a:noFill/>
        </p:spPr>
        <p:txBody>
          <a:bodyPr wrap="square" rtlCol="0">
            <a:noAutofit/>
          </a:bodyPr>
          <a:lstStyle/>
          <a:p>
            <a:pPr algn="ctr" fontAlgn="ctr"/>
            <a:r>
              <a:rPr lang="en-US" sz="1100" dirty="0">
                <a:latin typeface="Huawei Sans" panose="020C0503030203020204" pitchFamily="34" charset="0"/>
              </a:rPr>
              <a:t>Joins multicast group 239.0.0.1.</a:t>
            </a:r>
          </a:p>
        </p:txBody>
      </p:sp>
      <p:sp>
        <p:nvSpPr>
          <p:cNvPr id="40" name="TextBox 39">
            <a:extLst>
              <a:ext uri="{FF2B5EF4-FFF2-40B4-BE49-F238E27FC236}">
                <a16:creationId xmlns:a16="http://schemas.microsoft.com/office/drawing/2014/main" xmlns="" id="{428CF473-F034-406D-9A2D-9F5EDF6BC6DD}"/>
              </a:ext>
            </a:extLst>
          </p:cNvPr>
          <p:cNvSpPr txBox="1"/>
          <p:nvPr/>
        </p:nvSpPr>
        <p:spPr bwMode="gray">
          <a:xfrm>
            <a:off x="3948700" y="3113341"/>
            <a:ext cx="1369383" cy="624783"/>
          </a:xfrm>
          <a:prstGeom prst="rect">
            <a:avLst/>
          </a:prstGeom>
          <a:noFill/>
        </p:spPr>
        <p:txBody>
          <a:bodyPr wrap="square" rtlCol="0">
            <a:noAutofit/>
          </a:bodyPr>
          <a:lstStyle/>
          <a:p>
            <a:pPr algn="ctr" fontAlgn="ctr"/>
            <a:r>
              <a:rPr lang="en-US" sz="1200" dirty="0">
                <a:latin typeface="Huawei Sans" panose="020C0503030203020204" pitchFamily="34" charset="0"/>
              </a:rPr>
              <a:t>Multicast source MAC address:</a:t>
            </a:r>
          </a:p>
          <a:p>
            <a:pPr algn="ctr" fontAlgn="ctr"/>
            <a:r>
              <a:rPr lang="en-US" sz="1200" dirty="0">
                <a:latin typeface="Huawei Sans" panose="020C0503030203020204" pitchFamily="34" charset="0"/>
              </a:rPr>
              <a:t>MAC 1</a:t>
            </a:r>
          </a:p>
        </p:txBody>
      </p:sp>
      <p:sp>
        <p:nvSpPr>
          <p:cNvPr id="42" name="TextBox 41">
            <a:extLst>
              <a:ext uri="{FF2B5EF4-FFF2-40B4-BE49-F238E27FC236}">
                <a16:creationId xmlns:a16="http://schemas.microsoft.com/office/drawing/2014/main" xmlns="" id="{A7935550-1196-43A4-A0E2-B648B5BF646B}"/>
              </a:ext>
            </a:extLst>
          </p:cNvPr>
          <p:cNvSpPr txBox="1"/>
          <p:nvPr/>
        </p:nvSpPr>
        <p:spPr bwMode="gray">
          <a:xfrm>
            <a:off x="5304424" y="3130860"/>
            <a:ext cx="1369383" cy="585478"/>
          </a:xfrm>
          <a:prstGeom prst="rect">
            <a:avLst/>
          </a:prstGeom>
          <a:noFill/>
        </p:spPr>
        <p:txBody>
          <a:bodyPr wrap="square" rtlCol="0">
            <a:noAutofit/>
          </a:bodyPr>
          <a:lstStyle/>
          <a:p>
            <a:pPr algn="ctr" fontAlgn="ctr"/>
            <a:r>
              <a:rPr lang="en-US" sz="1200" dirty="0">
                <a:latin typeface="Huawei Sans" panose="020C0503030203020204" pitchFamily="34" charset="0"/>
              </a:rPr>
              <a:t>Multicast source IP address:</a:t>
            </a:r>
          </a:p>
          <a:p>
            <a:pPr algn="ctr" fontAlgn="ctr"/>
            <a:r>
              <a:rPr lang="en-US" sz="1200" dirty="0">
                <a:latin typeface="Huawei Sans" panose="020C0503030203020204" pitchFamily="34" charset="0"/>
              </a:rPr>
              <a:t>IP 1</a:t>
            </a:r>
          </a:p>
        </p:txBody>
      </p:sp>
      <p:sp>
        <p:nvSpPr>
          <p:cNvPr id="44" name="TextBox 43">
            <a:extLst>
              <a:ext uri="{FF2B5EF4-FFF2-40B4-BE49-F238E27FC236}">
                <a16:creationId xmlns:a16="http://schemas.microsoft.com/office/drawing/2014/main" xmlns="" id="{C3C0477D-7B88-4289-82E5-FBEBA84B8FD5}"/>
              </a:ext>
            </a:extLst>
          </p:cNvPr>
          <p:cNvSpPr txBox="1"/>
          <p:nvPr/>
        </p:nvSpPr>
        <p:spPr bwMode="gray">
          <a:xfrm>
            <a:off x="2457365" y="2939808"/>
            <a:ext cx="1640602" cy="708920"/>
          </a:xfrm>
          <a:prstGeom prst="rect">
            <a:avLst/>
          </a:prstGeom>
          <a:noFill/>
        </p:spPr>
        <p:txBody>
          <a:bodyPr wrap="square" rtlCol="0">
            <a:noAutofit/>
          </a:bodyPr>
          <a:lstStyle/>
          <a:p>
            <a:pPr algn="ctr" fontAlgn="ctr"/>
            <a:r>
              <a:rPr lang="en-US" sz="1200" dirty="0">
                <a:latin typeface="Huawei Sans" panose="020C0503030203020204" pitchFamily="34" charset="0"/>
              </a:rPr>
              <a:t>Multicast destination MAC address:</a:t>
            </a:r>
          </a:p>
          <a:p>
            <a:pPr algn="ctr" fontAlgn="ctr"/>
            <a:r>
              <a:rPr lang="en-US" sz="1200" b="1" dirty="0">
                <a:solidFill>
                  <a:srgbClr val="EC7061"/>
                </a:solidFill>
                <a:latin typeface="Huawei Sans" panose="020C0503030203020204" pitchFamily="34" charset="0"/>
              </a:rPr>
              <a:t>Multicast MAC address</a:t>
            </a:r>
          </a:p>
        </p:txBody>
      </p:sp>
      <p:sp>
        <p:nvSpPr>
          <p:cNvPr id="46" name="TextBox 45">
            <a:extLst>
              <a:ext uri="{FF2B5EF4-FFF2-40B4-BE49-F238E27FC236}">
                <a16:creationId xmlns:a16="http://schemas.microsoft.com/office/drawing/2014/main" xmlns="" id="{8BAC87B4-DF77-465D-B7F3-DAFEB7D14537}"/>
              </a:ext>
            </a:extLst>
          </p:cNvPr>
          <p:cNvSpPr txBox="1"/>
          <p:nvPr/>
        </p:nvSpPr>
        <p:spPr bwMode="gray">
          <a:xfrm>
            <a:off x="6542938" y="2912709"/>
            <a:ext cx="1640602" cy="777117"/>
          </a:xfrm>
          <a:prstGeom prst="rect">
            <a:avLst/>
          </a:prstGeom>
          <a:noFill/>
        </p:spPr>
        <p:txBody>
          <a:bodyPr wrap="square" rtlCol="0">
            <a:noAutofit/>
          </a:bodyPr>
          <a:lstStyle/>
          <a:p>
            <a:pPr algn="ctr" fontAlgn="ctr"/>
            <a:r>
              <a:rPr lang="en-US" sz="1200" dirty="0">
                <a:latin typeface="Huawei Sans" panose="020C0503030203020204" pitchFamily="34" charset="0"/>
              </a:rPr>
              <a:t>Multicast destination IP address:</a:t>
            </a:r>
          </a:p>
          <a:p>
            <a:pPr algn="ctr" fontAlgn="ctr"/>
            <a:r>
              <a:rPr lang="en-US" sz="1200" b="1" dirty="0">
                <a:solidFill>
                  <a:srgbClr val="EC7061"/>
                </a:solidFill>
                <a:latin typeface="Huawei Sans" panose="020C0503030203020204" pitchFamily="34" charset="0"/>
              </a:rPr>
              <a:t>239.0.0.1 (multicast IP address)</a:t>
            </a:r>
          </a:p>
        </p:txBody>
      </p:sp>
      <p:cxnSp>
        <p:nvCxnSpPr>
          <p:cNvPr id="53" name="Straight Arrow Connector 52">
            <a:extLst>
              <a:ext uri="{FF2B5EF4-FFF2-40B4-BE49-F238E27FC236}">
                <a16:creationId xmlns:a16="http://schemas.microsoft.com/office/drawing/2014/main" xmlns="" id="{15744923-4CF6-43DF-BCB2-5BEFA99460F5}"/>
              </a:ext>
            </a:extLst>
          </p:cNvPr>
          <p:cNvCxnSpPr>
            <a:cxnSpLocks/>
          </p:cNvCxnSpPr>
          <p:nvPr/>
        </p:nvCxnSpPr>
        <p:spPr bwMode="gray">
          <a:xfrm>
            <a:off x="4585766" y="3744354"/>
            <a:ext cx="0" cy="233351"/>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xmlns="" id="{EE1A2502-6DE5-4D9B-AAB0-42CA68AF3772}"/>
              </a:ext>
            </a:extLst>
          </p:cNvPr>
          <p:cNvCxnSpPr>
            <a:cxnSpLocks/>
          </p:cNvCxnSpPr>
          <p:nvPr/>
        </p:nvCxnSpPr>
        <p:spPr bwMode="gray">
          <a:xfrm>
            <a:off x="6014516" y="3739592"/>
            <a:ext cx="0" cy="233351"/>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xmlns="" id="{D746B81F-49CA-40BD-A38C-A54DDD425D0F}"/>
              </a:ext>
            </a:extLst>
          </p:cNvPr>
          <p:cNvCxnSpPr>
            <a:cxnSpLocks/>
          </p:cNvCxnSpPr>
          <p:nvPr/>
        </p:nvCxnSpPr>
        <p:spPr bwMode="gray">
          <a:xfrm>
            <a:off x="7348016" y="3744354"/>
            <a:ext cx="0" cy="233351"/>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34" name="TextBox 120">
            <a:extLst>
              <a:ext uri="{FF2B5EF4-FFF2-40B4-BE49-F238E27FC236}">
                <a16:creationId xmlns:a16="http://schemas.microsoft.com/office/drawing/2014/main" xmlns="" id="{81E4A785-A521-48B3-A1B6-942249005264}"/>
              </a:ext>
            </a:extLst>
          </p:cNvPr>
          <p:cNvSpPr txBox="1"/>
          <p:nvPr/>
        </p:nvSpPr>
        <p:spPr bwMode="gray">
          <a:xfrm>
            <a:off x="4971294" y="5092627"/>
            <a:ext cx="1163663" cy="431572"/>
          </a:xfrm>
          <a:prstGeom prst="roundRect">
            <a:avLst>
              <a:gd name="adj" fmla="val 6721"/>
            </a:avLst>
          </a:prstGeom>
          <a:solidFill>
            <a:srgbClr val="1AABE2"/>
          </a:solidFill>
          <a:ln w="12700">
            <a:solidFill>
              <a:srgbClr val="00B0F0"/>
            </a:solidFill>
          </a:ln>
        </p:spPr>
        <p:txBody>
          <a:bodyPr wrap="square" rtlCol="0" anchor="ctr">
            <a:spAutoFit/>
          </a:bodyPr>
          <a:lstStyle/>
          <a:p>
            <a:pPr lvl="0" algn="ctr" defTabSz="914400"/>
            <a:r>
              <a:rPr lang="en-US" altLang="zh-CN" sz="1050" b="1" kern="0" dirty="0">
                <a:solidFill>
                  <a:prstClr val="white"/>
                </a:solidFill>
                <a:latin typeface="+mj-lt"/>
                <a:sym typeface="Huawei Sans" panose="020C0503030203020204" pitchFamily="34" charset="0"/>
              </a:rPr>
              <a:t>Multicast packet</a:t>
            </a:r>
          </a:p>
        </p:txBody>
      </p:sp>
      <p:cxnSp>
        <p:nvCxnSpPr>
          <p:cNvPr id="35" name="Straight Arrow Connector 56">
            <a:extLst>
              <a:ext uri="{FF2B5EF4-FFF2-40B4-BE49-F238E27FC236}">
                <a16:creationId xmlns:a16="http://schemas.microsoft.com/office/drawing/2014/main" xmlns="" id="{733E61BE-6319-4883-BB87-EF01D4A44E27}"/>
              </a:ext>
            </a:extLst>
          </p:cNvPr>
          <p:cNvCxnSpPr>
            <a:cxnSpLocks/>
          </p:cNvCxnSpPr>
          <p:nvPr/>
        </p:nvCxnSpPr>
        <p:spPr bwMode="gray">
          <a:xfrm>
            <a:off x="6117825" y="5299875"/>
            <a:ext cx="842362" cy="0"/>
          </a:xfrm>
          <a:prstGeom prst="straightConnector1">
            <a:avLst/>
          </a:prstGeom>
          <a:noFill/>
          <a:ln w="19050" cap="flat" cmpd="sng" algn="ctr">
            <a:solidFill>
              <a:srgbClr val="1AABE2"/>
            </a:solidFill>
            <a:prstDash val="solid"/>
            <a:miter lim="800000"/>
            <a:tailEnd type="triangle"/>
          </a:ln>
          <a:effectLst/>
        </p:spPr>
      </p:cxnSp>
    </p:spTree>
    <p:extLst>
      <p:ext uri="{BB962C8B-B14F-4D97-AF65-F5344CB8AC3E}">
        <p14:creationId xmlns:p14="http://schemas.microsoft.com/office/powerpoint/2010/main" val="38302103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lang="en-US" sz="1800" dirty="0">
                <a:latin typeface="Huawei Sans" panose="020C0503030203020204" pitchFamily="34" charset="0"/>
              </a:rPr>
              <a:t>In the IPv4 address space, class D addresses (224.0.0.0/4) are used for multicast. A multicast address represents a P2MP data flow, for example, IPTV data flow or voice conference data flow.</a:t>
            </a:r>
          </a:p>
          <a:p>
            <a:r>
              <a:rPr lang="en-US" sz="1800" dirty="0">
                <a:latin typeface="Huawei Sans" panose="020C0503030203020204" pitchFamily="34" charset="0"/>
              </a:rPr>
              <a:t>In most cases, different services (such as IPTV and voice conference services) on the same multicast network need to use different multicast IP addresses.</a:t>
            </a:r>
          </a:p>
          <a:p>
            <a:r>
              <a:rPr lang="en-US" sz="1800" dirty="0">
                <a:latin typeface="Huawei Sans" panose="020C0503030203020204" pitchFamily="34" charset="0"/>
              </a:rPr>
              <a:t>IANA further defines class D addresses. The following table lists main multicast addresses.</a:t>
            </a:r>
          </a:p>
        </p:txBody>
      </p:sp>
      <p:sp>
        <p:nvSpPr>
          <p:cNvPr id="2" name="标题 1"/>
          <p:cNvSpPr>
            <a:spLocks noGrp="1"/>
          </p:cNvSpPr>
          <p:nvPr>
            <p:ph type="title"/>
          </p:nvPr>
        </p:nvSpPr>
        <p:spPr bwMode="gray"/>
        <p:txBody>
          <a:bodyPr wrap="square">
            <a:noAutofit/>
          </a:bodyPr>
          <a:lstStyle/>
          <a:p>
            <a:r>
              <a:rPr lang="en-US" dirty="0">
                <a:latin typeface="Huawei Sans" panose="020C0503030203020204" pitchFamily="34" charset="0"/>
              </a:rPr>
              <a:t>Multicast IP Addresses</a:t>
            </a:r>
          </a:p>
        </p:txBody>
      </p:sp>
      <p:graphicFrame>
        <p:nvGraphicFramePr>
          <p:cNvPr id="4" name="表格 3"/>
          <p:cNvGraphicFramePr>
            <a:graphicFrameLocks noGrp="1"/>
          </p:cNvGraphicFramePr>
          <p:nvPr>
            <p:extLst>
              <p:ext uri="{D42A27DB-BD31-4B8C-83A1-F6EECF244321}">
                <p14:modId xmlns:p14="http://schemas.microsoft.com/office/powerpoint/2010/main" val="3885031042"/>
              </p:ext>
            </p:extLst>
          </p:nvPr>
        </p:nvGraphicFramePr>
        <p:xfrm>
          <a:off x="1427203" y="3752850"/>
          <a:ext cx="9337594" cy="2515136"/>
        </p:xfrm>
        <a:graphic>
          <a:graphicData uri="http://schemas.openxmlformats.org/drawingml/2006/table">
            <a:tbl>
              <a:tblPr firstRow="1" bandRow="1"/>
              <a:tblGrid>
                <a:gridCol w="3212097">
                  <a:extLst>
                    <a:ext uri="{9D8B030D-6E8A-4147-A177-3AD203B41FA5}">
                      <a16:colId xmlns:a16="http://schemas.microsoft.com/office/drawing/2014/main" xmlns="" val="20000"/>
                    </a:ext>
                  </a:extLst>
                </a:gridCol>
                <a:gridCol w="6125497">
                  <a:extLst>
                    <a:ext uri="{9D8B030D-6E8A-4147-A177-3AD203B41FA5}">
                      <a16:colId xmlns:a16="http://schemas.microsoft.com/office/drawing/2014/main" xmlns="" val="20001"/>
                    </a:ext>
                  </a:extLst>
                </a:gridCol>
              </a:tblGrid>
              <a:tr h="266789">
                <a:tc>
                  <a:txBody>
                    <a:bodyPr/>
                    <a:lstStyle/>
                    <a:p>
                      <a:pPr algn="ctr" fontAlgn="ctr"/>
                      <a:r>
                        <a:rPr lang="en-US" sz="1600" b="1" dirty="0">
                          <a:solidFill>
                            <a:schemeClr val="bg1"/>
                          </a:solidFill>
                          <a:latin typeface="Huawei Sans" panose="020C0503030203020204" pitchFamily="34" charset="0"/>
                          <a:ea typeface="+mn-ea"/>
                        </a:rPr>
                        <a:t>Address Range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600" b="1" dirty="0">
                          <a:solidFill>
                            <a:schemeClr val="bg1"/>
                          </a:solidFill>
                          <a:latin typeface="Huawei Sans" panose="020C0503030203020204" pitchFamily="34" charset="0"/>
                          <a:ea typeface="+mn-ea"/>
                        </a:rPr>
                        <a:t>Description</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xmlns="" val="10000"/>
                  </a:ext>
                </a:extLst>
              </a:tr>
              <a:tr h="416630">
                <a:tc>
                  <a:txBody>
                    <a:bodyPr/>
                    <a:lstStyle/>
                    <a:p>
                      <a:pPr algn="l" fontAlgn="ctr"/>
                      <a:r>
                        <a:rPr lang="en-US" sz="1600" dirty="0">
                          <a:latin typeface="Huawei Sans" panose="020C0503030203020204" pitchFamily="34" charset="0"/>
                          <a:ea typeface="+mn-ea"/>
                        </a:rPr>
                        <a:t>224.0.0.0–224.0.0.255</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600" dirty="0">
                          <a:latin typeface="Huawei Sans" panose="020C0503030203020204" pitchFamily="34" charset="0"/>
                          <a:ea typeface="+mn-ea"/>
                        </a:rPr>
                        <a:t>Permanent group addresses reserved for routing protocols</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1"/>
                  </a:ext>
                </a:extLst>
              </a:tr>
              <a:tr h="41663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600" dirty="0">
                          <a:latin typeface="Huawei Sans" panose="020C0503030203020204" pitchFamily="34" charset="0"/>
                          <a:ea typeface="+mn-ea"/>
                        </a:rPr>
                        <a:t>224.0.1.0–231.255.255.255</a:t>
                      </a:r>
                    </a:p>
                    <a:p>
                      <a:pPr marL="0" marR="0" indent="0" algn="l" defTabSz="914400" rtl="0" eaLnBrk="1" fontAlgn="ctr" latinLnBrk="0" hangingPunct="1">
                        <a:lnSpc>
                          <a:spcPct val="100000"/>
                        </a:lnSpc>
                        <a:spcBef>
                          <a:spcPts val="0"/>
                        </a:spcBef>
                        <a:spcAft>
                          <a:spcPts val="0"/>
                        </a:spcAft>
                        <a:buClrTx/>
                        <a:buSzTx/>
                        <a:buFontTx/>
                        <a:buNone/>
                        <a:tabLst/>
                        <a:defRPr/>
                      </a:pPr>
                      <a:r>
                        <a:rPr lang="en-US" sz="1600" dirty="0">
                          <a:latin typeface="Huawei Sans" panose="020C0503030203020204" pitchFamily="34" charset="0"/>
                          <a:ea typeface="+mn-ea"/>
                        </a:rPr>
                        <a:t>233.0.0.0–238.255.255.255</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600" dirty="0">
                          <a:latin typeface="Huawei Sans" panose="020C0503030203020204" pitchFamily="34" charset="0"/>
                        </a:rPr>
                        <a:t>Temporary any-source multicast group addresses</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2"/>
                  </a:ext>
                </a:extLst>
              </a:tr>
              <a:tr h="592053">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600" dirty="0">
                          <a:latin typeface="Huawei Sans" panose="020C0503030203020204" pitchFamily="34" charset="0"/>
                          <a:ea typeface="+mn-ea"/>
                        </a:rPr>
                        <a:t>232.0.0.0–232.255.255.255</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600" dirty="0">
                          <a:latin typeface="Huawei Sans" panose="020C0503030203020204" pitchFamily="34" charset="0"/>
                        </a:rPr>
                        <a:t>Temporary source-specific multicast group addresses valid on the entire network</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3"/>
                  </a:ext>
                </a:extLst>
              </a:tr>
              <a:tr h="592053">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600" dirty="0">
                          <a:latin typeface="Huawei Sans" panose="020C0503030203020204" pitchFamily="34" charset="0"/>
                          <a:ea typeface="+mn-ea"/>
                        </a:rPr>
                        <a:t>239.0.0.0–239.255.255.255</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600" dirty="0">
                          <a:latin typeface="Huawei Sans" panose="020C0503030203020204" pitchFamily="34" charset="0"/>
                        </a:rPr>
                        <a:t>Temporary any-source multicast group addresses valid only in the local administration domain</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1047706754"/>
      </p:ext>
    </p:extLst>
  </p:cSld>
  <p:clrMapOvr>
    <a:masterClrMapping/>
  </p:clrMapOvr>
  <p:timing>
    <p:tnLst>
      <p:par>
        <p:cTn id="1" dur="indefinite" restart="never" nodeType="tmRoot"/>
      </p:par>
    </p:tnLst>
  </p:timing>
</p:sld>
</file>

<file path=ppt/theme/theme1.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0" ma:contentTypeDescription="Create a new document." ma:contentTypeScope="" ma:versionID="2e6df93c5ac01bc0ba5a39bebe33c6df">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A65B6C1-C563-4BCF-BC0B-8D96AFC9D365}"/>
</file>

<file path=customXml/itemProps2.xml><?xml version="1.0" encoding="utf-8"?>
<ds:datastoreItem xmlns:ds="http://schemas.openxmlformats.org/officeDocument/2006/customXml" ds:itemID="{3643F0AA-FE4A-47AB-9980-01942BAEFEE2}"/>
</file>

<file path=customXml/itemProps3.xml><?xml version="1.0" encoding="utf-8"?>
<ds:datastoreItem xmlns:ds="http://schemas.openxmlformats.org/officeDocument/2006/customXml" ds:itemID="{D60CDA50-296B-412B-97EA-2BD479D27608}"/>
</file>

<file path=docProps/app.xml><?xml version="1.0" encoding="utf-8"?>
<Properties xmlns="http://schemas.openxmlformats.org/officeDocument/2006/extended-properties" xmlns:vt="http://schemas.openxmlformats.org/officeDocument/2006/docPropsVTypes">
  <Template/>
  <TotalTime>7639</TotalTime>
  <Words>4378</Words>
  <Application>Microsoft Office PowerPoint</Application>
  <PresentationFormat>宽屏</PresentationFormat>
  <Paragraphs>538</Paragraphs>
  <Slides>23</Slides>
  <Notes>23</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23</vt:i4>
      </vt:variant>
    </vt:vector>
  </HeadingPairs>
  <TitlesOfParts>
    <vt:vector size="30" baseType="lpstr">
      <vt:lpstr>方正兰亭黑简体</vt:lpstr>
      <vt:lpstr>微软雅黑</vt:lpstr>
      <vt:lpstr>Arial</vt:lpstr>
      <vt:lpstr>Courier New</vt:lpstr>
      <vt:lpstr>Huawei Sans</vt:lpstr>
      <vt:lpstr>Wingdings</vt:lpstr>
      <vt:lpstr>2_自定义设计方案</vt:lpstr>
      <vt:lpstr>PowerPoint 演示文稿</vt:lpstr>
      <vt:lpstr>IP Multicast Basics</vt:lpstr>
      <vt:lpstr>PowerPoint 演示文稿</vt:lpstr>
      <vt:lpstr>PowerPoint 演示文稿</vt:lpstr>
      <vt:lpstr>PowerPoint 演示文稿</vt:lpstr>
      <vt:lpstr>Problems of Using Unicast or Broadcast to Carry P2MP Services</vt:lpstr>
      <vt:lpstr>Using Multicast to Carry P2MP Services</vt:lpstr>
      <vt:lpstr>Multicast Data Packet Structure</vt:lpstr>
      <vt:lpstr>Multicast IP Addresses</vt:lpstr>
      <vt:lpstr>Multicast MAC Addresses</vt:lpstr>
      <vt:lpstr>Basic Architecture of a Multicast Network</vt:lpstr>
      <vt:lpstr>Multicast Service Models</vt:lpstr>
      <vt:lpstr>PowerPoint 演示文稿</vt:lpstr>
      <vt:lpstr>Problems That Accompany Multicast Data Forwarding</vt:lpstr>
      <vt:lpstr>Multicast Routing and RPF Check</vt:lpstr>
      <vt:lpstr>Implementation of RPF Check</vt:lpstr>
      <vt:lpstr>RPF Route Selection Rules</vt:lpstr>
      <vt:lpstr>Multicast Distribution Tree</vt:lpstr>
      <vt:lpstr>Multicast Data Forwarding Process</vt:lpstr>
      <vt:lpstr>Multicast Protocol Introduction</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hejunjianzjhw</cp:lastModifiedBy>
  <cp:revision>434</cp:revision>
  <dcterms:created xsi:type="dcterms:W3CDTF">2018-11-29T10:16:29Z</dcterms:created>
  <dcterms:modified xsi:type="dcterms:W3CDTF">2020-08-27T03:16:46Z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(3)Vxxf3zHFUS0oTw4E8ZUNCxLawXo9WwymDqRDvk24b7P9h2sQHPEu90eRIO4Xp08Gdr8zsp8Y
ZZpSGWHtEMuZVP1pmtk2EtPNEAfy7Ld9BlBz4dX/iBRYxzzEPbBhHQe/pUh8lm6EbIzxaeeC
9P15LHMkRhkIAmxYyt1KBO//ejebh89/SoX7GWYPD3SNO2SABDwW6WU4m9cuP/4tc+1FF7LJ
rjDjvQR+ONrxspNQEE</vt:lpwstr>
  </property>
  <property fmtid="{D5CDD505-2E9C-101B-9397-08002B2CF9AE}" pid="3" name="_2015_ms_pID_7253431">
    <vt:lpwstr>/DtYacUTNk/ihWpANYmoQEc9/iRxRIGB9Fycj/5Du+otsivfkdibt1
ih4pWOuMK0Y01ju9ob6wSnIqE0Hreg9q4J+kw2GIA5UJ0UtLiaWinUXRhuRMV5Rqw4cCs5nt
aC6t4X4FfsGdC4J/2dHI2HrxWVQybNEUvWZ/jiP7TxpPbdSjI9+O/qK6h6fGv9921jsTBL7i
CUedyHNc5xiXZgVylUPjvzZ2YbcxK1TBFfJ2</vt:lpwstr>
  </property>
  <property fmtid="{D5CDD505-2E9C-101B-9397-08002B2CF9AE}" pid="4" name="_2015_ms_pID_7253432">
    <vt:lpwstr>RA==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1598488887</vt:lpwstr>
  </property>
  <property fmtid="{D5CDD505-2E9C-101B-9397-08002B2CF9AE}" pid="9" name="ContentTypeId">
    <vt:lpwstr>0x01010002C5B4B712841F4C8A7AAEE2CD191271</vt:lpwstr>
  </property>
</Properties>
</file>